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9" r:id="rId2"/>
  </p:sldMasterIdLst>
  <p:notesMasterIdLst>
    <p:notesMasterId r:id="rId36"/>
  </p:notesMasterIdLst>
  <p:handoutMasterIdLst>
    <p:handoutMasterId r:id="rId37"/>
  </p:handoutMasterIdLst>
  <p:sldIdLst>
    <p:sldId id="256" r:id="rId3"/>
    <p:sldId id="334" r:id="rId4"/>
    <p:sldId id="280" r:id="rId5"/>
    <p:sldId id="328" r:id="rId6"/>
    <p:sldId id="302" r:id="rId7"/>
    <p:sldId id="262" r:id="rId8"/>
    <p:sldId id="301" r:id="rId9"/>
    <p:sldId id="319" r:id="rId10"/>
    <p:sldId id="341" r:id="rId11"/>
    <p:sldId id="278" r:id="rId12"/>
    <p:sldId id="325" r:id="rId13"/>
    <p:sldId id="304" r:id="rId14"/>
    <p:sldId id="268" r:id="rId15"/>
    <p:sldId id="299" r:id="rId16"/>
    <p:sldId id="272" r:id="rId17"/>
    <p:sldId id="333" r:id="rId18"/>
    <p:sldId id="274" r:id="rId19"/>
    <p:sldId id="275" r:id="rId20"/>
    <p:sldId id="279" r:id="rId21"/>
    <p:sldId id="281" r:id="rId22"/>
    <p:sldId id="282" r:id="rId23"/>
    <p:sldId id="283" r:id="rId24"/>
    <p:sldId id="322" r:id="rId25"/>
    <p:sldId id="337" r:id="rId26"/>
    <p:sldId id="336" r:id="rId27"/>
    <p:sldId id="284" r:id="rId28"/>
    <p:sldId id="285" r:id="rId29"/>
    <p:sldId id="286" r:id="rId30"/>
    <p:sldId id="308" r:id="rId31"/>
    <p:sldId id="289" r:id="rId32"/>
    <p:sldId id="311" r:id="rId33"/>
    <p:sldId id="313" r:id="rId34"/>
    <p:sldId id="296" r:id="rId35"/>
  </p:sldIdLst>
  <p:sldSz cx="12192000" cy="6858000"/>
  <p:notesSz cx="9926638" cy="67976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141">
          <p15:clr>
            <a:srgbClr val="A4A3A4"/>
          </p15:clr>
        </p15:guide>
        <p15:guide id="4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 Zieliński" initials="SZ" lastIdx="2" clrIdx="0"/>
  <p:cmAuthor id="2" name="Wizytator" initials="W" lastIdx="2" clrIdx="1"/>
  <p:cmAuthor id="3" name="Magda Kocaj" initials="MK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6" autoAdjust="0"/>
    <p:restoredTop sz="78235" autoAdjust="0"/>
  </p:normalViewPr>
  <p:slideViewPr>
    <p:cSldViewPr snapToGrid="0">
      <p:cViewPr varScale="1">
        <p:scale>
          <a:sx n="86" d="100"/>
          <a:sy n="86" d="100"/>
        </p:scale>
        <p:origin x="15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91"/>
    </p:cViewPr>
  </p:sorterViewPr>
  <p:notesViewPr>
    <p:cSldViewPr snapToGrid="0">
      <p:cViewPr varScale="1">
        <p:scale>
          <a:sx n="64" d="100"/>
          <a:sy n="64" d="100"/>
        </p:scale>
        <p:origin x="-3144" y="-72"/>
      </p:cViewPr>
      <p:guideLst>
        <p:guide orient="horz" pos="2880"/>
        <p:guide pos="2160"/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278F11-AFC6-42AC-A02C-18089786C895}" type="doc">
      <dgm:prSet loTypeId="urn:microsoft.com/office/officeart/2005/8/layout/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399201A9-0D4B-433E-AF20-D228AEEDF7E2}">
      <dgm:prSet phldrT="[Tekst]" custT="1"/>
      <dgm:spPr/>
      <dgm:t>
        <a:bodyPr/>
        <a:lstStyle/>
        <a:p>
          <a:r>
            <a:rPr lang="pl-PL" sz="1200" b="1" dirty="0"/>
            <a:t>Początkujący liderzy poznają przykłady dobrych praktyk</a:t>
          </a:r>
          <a:br>
            <a:rPr lang="pl-PL" sz="1200" b="1" dirty="0"/>
          </a:br>
          <a:r>
            <a:rPr lang="pl-PL" sz="1200" b="1" dirty="0"/>
            <a:t>z innych miejsc w Polsce.</a:t>
          </a:r>
          <a:br>
            <a:rPr lang="pl-PL" sz="1200" b="1" dirty="0"/>
          </a:br>
          <a:r>
            <a:rPr lang="pl-PL" sz="1200" b="1" dirty="0"/>
            <a:t>Inspirują się nimi i mają własne pomysły na działania w swoich społecznościach.</a:t>
          </a:r>
        </a:p>
      </dgm:t>
    </dgm:pt>
    <dgm:pt modelId="{DC109019-F04E-45D6-8B42-DA406206A766}" type="parTrans" cxnId="{A0FDCD78-EAEC-4464-88D1-68D8A6501FCF}">
      <dgm:prSet/>
      <dgm:spPr/>
      <dgm:t>
        <a:bodyPr/>
        <a:lstStyle/>
        <a:p>
          <a:endParaRPr lang="pl-PL"/>
        </a:p>
      </dgm:t>
    </dgm:pt>
    <dgm:pt modelId="{C4FE2714-FFD9-447D-9F55-30905ED79F8E}" type="sibTrans" cxnId="{A0FDCD78-EAEC-4464-88D1-68D8A6501FCF}">
      <dgm:prSet/>
      <dgm:spPr/>
      <dgm:t>
        <a:bodyPr/>
        <a:lstStyle/>
        <a:p>
          <a:endParaRPr lang="pl-PL"/>
        </a:p>
      </dgm:t>
    </dgm:pt>
    <dgm:pt modelId="{E69F9A93-43BF-42DA-96AD-304997CAAD0C}">
      <dgm:prSet phldrT="[Tekst]" custT="1"/>
      <dgm:spPr/>
      <dgm:t>
        <a:bodyPr/>
        <a:lstStyle/>
        <a:p>
          <a:r>
            <a:rPr lang="pl-PL" sz="1200" b="1" dirty="0"/>
            <a:t>Liderzy lokalni czują, że mogą zorganizować mieszkańców</a:t>
          </a:r>
          <a:br>
            <a:rPr lang="pl-PL" sz="1200" b="1" dirty="0"/>
          </a:br>
          <a:r>
            <a:rPr lang="pl-PL" sz="1200" b="1" dirty="0"/>
            <a:t>i razem coś zrobić dla społeczności</a:t>
          </a:r>
        </a:p>
      </dgm:t>
    </dgm:pt>
    <dgm:pt modelId="{8E770E27-B9AA-4982-AEC5-31789C3CFEA9}" type="parTrans" cxnId="{2332DBD2-B817-4F47-A8BF-578B804C77A2}">
      <dgm:prSet/>
      <dgm:spPr/>
      <dgm:t>
        <a:bodyPr/>
        <a:lstStyle/>
        <a:p>
          <a:endParaRPr lang="pl-PL"/>
        </a:p>
      </dgm:t>
    </dgm:pt>
    <dgm:pt modelId="{E0EFD54E-21DF-4E99-B1C9-15EAFB52211A}" type="sibTrans" cxnId="{2332DBD2-B817-4F47-A8BF-578B804C77A2}">
      <dgm:prSet/>
      <dgm:spPr/>
      <dgm:t>
        <a:bodyPr/>
        <a:lstStyle/>
        <a:p>
          <a:endParaRPr lang="pl-PL"/>
        </a:p>
      </dgm:t>
    </dgm:pt>
    <dgm:pt modelId="{0592E4C0-FED8-4EF4-BA79-B587743956F0}">
      <dgm:prSet phldrT="[Tekst]" custT="1"/>
      <dgm:spPr/>
      <dgm:t>
        <a:bodyPr/>
        <a:lstStyle/>
        <a:p>
          <a:r>
            <a:rPr lang="pl-PL" sz="1200" b="1" dirty="0"/>
            <a:t>Liderzy lokalni mają doświadczenie</a:t>
          </a:r>
          <a:br>
            <a:rPr lang="pl-PL" sz="1200" b="1" dirty="0"/>
          </a:br>
          <a:r>
            <a:rPr lang="pl-PL" sz="1200" b="1" dirty="0"/>
            <a:t> i kompetencje potrzebne</a:t>
          </a:r>
          <a:br>
            <a:rPr lang="pl-PL" sz="1200" b="1" dirty="0"/>
          </a:br>
          <a:r>
            <a:rPr lang="pl-PL" sz="1200" b="1" dirty="0"/>
            <a:t>by zorganizować mieszkańców</a:t>
          </a:r>
          <a:br>
            <a:rPr lang="pl-PL" sz="1200" b="1" dirty="0"/>
          </a:br>
          <a:r>
            <a:rPr lang="pl-PL" sz="1200" b="1" dirty="0"/>
            <a:t>do wspólnego działania</a:t>
          </a:r>
        </a:p>
      </dgm:t>
    </dgm:pt>
    <dgm:pt modelId="{633E0B05-1F4E-45C1-BA9A-07D84356B882}" type="parTrans" cxnId="{AA0748CC-1C5F-4B96-B3EE-47C225EC5828}">
      <dgm:prSet/>
      <dgm:spPr/>
      <dgm:t>
        <a:bodyPr/>
        <a:lstStyle/>
        <a:p>
          <a:endParaRPr lang="pl-PL"/>
        </a:p>
      </dgm:t>
    </dgm:pt>
    <dgm:pt modelId="{32F21A76-CBFE-4C00-923B-569F9234010B}" type="sibTrans" cxnId="{AA0748CC-1C5F-4B96-B3EE-47C225EC5828}">
      <dgm:prSet/>
      <dgm:spPr/>
      <dgm:t>
        <a:bodyPr/>
        <a:lstStyle/>
        <a:p>
          <a:endParaRPr lang="pl-PL"/>
        </a:p>
      </dgm:t>
    </dgm:pt>
    <dgm:pt modelId="{6E0EF6AB-AF5F-43C0-A050-8D1F115DA807}">
      <dgm:prSet phldrT="[Tekst]" custT="1"/>
      <dgm:spPr/>
      <dgm:t>
        <a:bodyPr/>
        <a:lstStyle/>
        <a:p>
          <a:r>
            <a:rPr lang="pl-PL" sz="1200" b="1" dirty="0"/>
            <a:t>Liderzy lokalni</a:t>
          </a:r>
          <a:br>
            <a:rPr lang="pl-PL" sz="1200" b="1" dirty="0"/>
          </a:br>
          <a:r>
            <a:rPr lang="pl-PL" sz="1200" b="1" dirty="0"/>
            <a:t>są świadomi swojej roli </a:t>
          </a:r>
          <a:br>
            <a:rPr lang="pl-PL" sz="1200" b="1" dirty="0"/>
          </a:br>
          <a:r>
            <a:rPr lang="pl-PL" sz="1200" b="1" dirty="0"/>
            <a:t>w społeczności</a:t>
          </a:r>
        </a:p>
      </dgm:t>
    </dgm:pt>
    <dgm:pt modelId="{6C948636-7851-467C-9135-567478995C0E}" type="parTrans" cxnId="{FA65611C-0DBA-4AB2-84DE-6D02305EAFB7}">
      <dgm:prSet/>
      <dgm:spPr/>
      <dgm:t>
        <a:bodyPr/>
        <a:lstStyle/>
        <a:p>
          <a:endParaRPr lang="pl-PL"/>
        </a:p>
      </dgm:t>
    </dgm:pt>
    <dgm:pt modelId="{7A3032F2-87BD-4D19-B325-BA0AE0CFF479}" type="sibTrans" cxnId="{FA65611C-0DBA-4AB2-84DE-6D02305EAFB7}">
      <dgm:prSet/>
      <dgm:spPr/>
      <dgm:t>
        <a:bodyPr/>
        <a:lstStyle/>
        <a:p>
          <a:endParaRPr lang="pl-PL"/>
        </a:p>
      </dgm:t>
    </dgm:pt>
    <dgm:pt modelId="{9BB723AF-267A-476C-B342-DF2D0601EA71}">
      <dgm:prSet phldrT="[Tekst]" custT="1"/>
      <dgm:spPr/>
      <dgm:t>
        <a:bodyPr/>
        <a:lstStyle/>
        <a:p>
          <a:r>
            <a:rPr lang="pl-PL" sz="1200" b="1" dirty="0"/>
            <a:t>Liderzy robią kolejny krok - realizują projekty poza</a:t>
          </a:r>
          <a:br>
            <a:rPr lang="pl-PL" sz="1200" b="1" dirty="0"/>
          </a:br>
          <a:r>
            <a:rPr lang="pl-PL" sz="1200" b="1" dirty="0"/>
            <a:t> „Działaj Lokalnie”</a:t>
          </a:r>
          <a:br>
            <a:rPr lang="pl-PL" sz="1200" b="1" dirty="0"/>
          </a:br>
          <a:r>
            <a:rPr lang="pl-PL" sz="1200" b="1" dirty="0"/>
            <a:t>- są dojrzałymi liderami społeczności</a:t>
          </a:r>
        </a:p>
      </dgm:t>
    </dgm:pt>
    <dgm:pt modelId="{E5466EFC-4D6D-46B4-952C-073D54F4B83D}" type="parTrans" cxnId="{ED6A72A9-1480-4DA8-96D9-2B31D93286BD}">
      <dgm:prSet/>
      <dgm:spPr/>
      <dgm:t>
        <a:bodyPr/>
        <a:lstStyle/>
        <a:p>
          <a:endParaRPr lang="pl-PL"/>
        </a:p>
      </dgm:t>
    </dgm:pt>
    <dgm:pt modelId="{BE25DEF8-C522-4A79-836D-FE1529957685}" type="sibTrans" cxnId="{ED6A72A9-1480-4DA8-96D9-2B31D93286BD}">
      <dgm:prSet/>
      <dgm:spPr/>
      <dgm:t>
        <a:bodyPr/>
        <a:lstStyle/>
        <a:p>
          <a:endParaRPr lang="pl-PL"/>
        </a:p>
      </dgm:t>
    </dgm:pt>
    <dgm:pt modelId="{F391F39D-3BB5-4E4E-92D6-D5BD102DFB09}">
      <dgm:prSet phldrT="[Tekst]" custT="1"/>
      <dgm:spPr/>
      <dgm:t>
        <a:bodyPr/>
        <a:lstStyle/>
        <a:p>
          <a:r>
            <a:rPr lang="pl-PL" sz="1200" b="1" dirty="0"/>
            <a:t>Początkujący liderzy organizują projekty, które odpowiadają</a:t>
          </a:r>
          <a:br>
            <a:rPr lang="pl-PL" sz="1200" b="1" dirty="0"/>
          </a:br>
          <a:r>
            <a:rPr lang="pl-PL" sz="1200" b="1" dirty="0"/>
            <a:t> na ważną potrzebę społeczności</a:t>
          </a:r>
        </a:p>
      </dgm:t>
    </dgm:pt>
    <dgm:pt modelId="{1CD45244-CDC3-4EEE-957C-FD729278942E}" type="parTrans" cxnId="{CDC8CAEC-F2E5-4642-83D0-344DE64B8F27}">
      <dgm:prSet/>
      <dgm:spPr/>
      <dgm:t>
        <a:bodyPr/>
        <a:lstStyle/>
        <a:p>
          <a:endParaRPr lang="pl-PL"/>
        </a:p>
      </dgm:t>
    </dgm:pt>
    <dgm:pt modelId="{614A30FD-B687-4F01-B292-46CBE6EB371E}" type="sibTrans" cxnId="{CDC8CAEC-F2E5-4642-83D0-344DE64B8F27}">
      <dgm:prSet/>
      <dgm:spPr/>
      <dgm:t>
        <a:bodyPr/>
        <a:lstStyle/>
        <a:p>
          <a:endParaRPr lang="pl-PL"/>
        </a:p>
      </dgm:t>
    </dgm:pt>
    <dgm:pt modelId="{33AB233A-51B7-447B-8DF4-0A43F31185B4}">
      <dgm:prSet phldrT="[Tekst]" custT="1"/>
      <dgm:spPr/>
      <dgm:t>
        <a:bodyPr/>
        <a:lstStyle/>
        <a:p>
          <a:r>
            <a:rPr lang="pl-PL" sz="1200" b="1" dirty="0"/>
            <a:t>Instytucje i organizacje lokalne korzystają z pomocy doświadczonych liderów lokalnych</a:t>
          </a:r>
        </a:p>
      </dgm:t>
    </dgm:pt>
    <dgm:pt modelId="{31607FD7-A6D0-4531-B569-37428C2F01A3}" type="parTrans" cxnId="{C0777E79-D0D1-4064-87BE-BBAD4041B0EF}">
      <dgm:prSet/>
      <dgm:spPr/>
      <dgm:t>
        <a:bodyPr/>
        <a:lstStyle/>
        <a:p>
          <a:endParaRPr lang="pl-PL"/>
        </a:p>
      </dgm:t>
    </dgm:pt>
    <dgm:pt modelId="{A9E3270B-BDFC-44C2-AE87-B509C31E159C}" type="sibTrans" cxnId="{C0777E79-D0D1-4064-87BE-BBAD4041B0EF}">
      <dgm:prSet/>
      <dgm:spPr/>
      <dgm:t>
        <a:bodyPr/>
        <a:lstStyle/>
        <a:p>
          <a:endParaRPr lang="pl-PL"/>
        </a:p>
      </dgm:t>
    </dgm:pt>
    <dgm:pt modelId="{284B3FE1-C780-4C24-ADDF-655D55D80D48}" type="pres">
      <dgm:prSet presAssocID="{76278F11-AFC6-42AC-A02C-18089786C895}" presName="diagram" presStyleCnt="0">
        <dgm:presLayoutVars>
          <dgm:dir/>
          <dgm:resizeHandles val="exact"/>
        </dgm:presLayoutVars>
      </dgm:prSet>
      <dgm:spPr/>
    </dgm:pt>
    <dgm:pt modelId="{15B620E6-E41E-487B-986E-269BB931F9CB}" type="pres">
      <dgm:prSet presAssocID="{399201A9-0D4B-433E-AF20-D228AEEDF7E2}" presName="node" presStyleLbl="node1" presStyleIdx="0" presStyleCnt="7" custLinFactNeighborX="64262" custLinFactNeighborY="16041">
        <dgm:presLayoutVars>
          <dgm:bulletEnabled val="1"/>
        </dgm:presLayoutVars>
      </dgm:prSet>
      <dgm:spPr/>
    </dgm:pt>
    <dgm:pt modelId="{3BDC4938-60A5-4260-9CA0-7BEEDACBE649}" type="pres">
      <dgm:prSet presAssocID="{C4FE2714-FFD9-447D-9F55-30905ED79F8E}" presName="sibTrans" presStyleLbl="sibTrans2D1" presStyleIdx="0" presStyleCnt="6"/>
      <dgm:spPr/>
    </dgm:pt>
    <dgm:pt modelId="{A0C67A94-E216-4FF8-A440-01B8A1C84804}" type="pres">
      <dgm:prSet presAssocID="{C4FE2714-FFD9-447D-9F55-30905ED79F8E}" presName="connectorText" presStyleLbl="sibTrans2D1" presStyleIdx="0" presStyleCnt="6"/>
      <dgm:spPr/>
    </dgm:pt>
    <dgm:pt modelId="{1763E41B-A536-476B-80EB-8CE0A9BF3884}" type="pres">
      <dgm:prSet presAssocID="{F391F39D-3BB5-4E4E-92D6-D5BD102DFB09}" presName="node" presStyleLbl="node1" presStyleIdx="1" presStyleCnt="7" custLinFactNeighborX="83898" custLinFactNeighborY="16041">
        <dgm:presLayoutVars>
          <dgm:bulletEnabled val="1"/>
        </dgm:presLayoutVars>
      </dgm:prSet>
      <dgm:spPr/>
    </dgm:pt>
    <dgm:pt modelId="{353DB156-25BF-48AD-B330-51A2D5439EA6}" type="pres">
      <dgm:prSet presAssocID="{614A30FD-B687-4F01-B292-46CBE6EB371E}" presName="sibTrans" presStyleLbl="sibTrans2D1" presStyleIdx="1" presStyleCnt="6"/>
      <dgm:spPr/>
    </dgm:pt>
    <dgm:pt modelId="{1F05488F-76CA-47E6-B80C-AA81F95A5EDD}" type="pres">
      <dgm:prSet presAssocID="{614A30FD-B687-4F01-B292-46CBE6EB371E}" presName="connectorText" presStyleLbl="sibTrans2D1" presStyleIdx="1" presStyleCnt="6"/>
      <dgm:spPr/>
    </dgm:pt>
    <dgm:pt modelId="{0BCFF826-C4F6-4948-85E6-7ACC7AE94107}" type="pres">
      <dgm:prSet presAssocID="{E69F9A93-43BF-42DA-96AD-304997CAAD0C}" presName="node" presStyleLbl="node1" presStyleIdx="2" presStyleCnt="7" custLinFactY="67039" custLinFactNeighborX="-4462" custLinFactNeighborY="100000">
        <dgm:presLayoutVars>
          <dgm:bulletEnabled val="1"/>
        </dgm:presLayoutVars>
      </dgm:prSet>
      <dgm:spPr/>
    </dgm:pt>
    <dgm:pt modelId="{063DACCC-0492-4387-8667-DDC91A317C00}" type="pres">
      <dgm:prSet presAssocID="{E0EFD54E-21DF-4E99-B1C9-15EAFB52211A}" presName="sibTrans" presStyleLbl="sibTrans2D1" presStyleIdx="2" presStyleCnt="6"/>
      <dgm:spPr/>
    </dgm:pt>
    <dgm:pt modelId="{DF00A638-A895-4CD0-9BAC-CD8BB2D5A673}" type="pres">
      <dgm:prSet presAssocID="{E0EFD54E-21DF-4E99-B1C9-15EAFB52211A}" presName="connectorText" presStyleLbl="sibTrans2D1" presStyleIdx="2" presStyleCnt="6"/>
      <dgm:spPr/>
    </dgm:pt>
    <dgm:pt modelId="{8D673D0D-D167-4BF8-AF20-1470BE7A9487}" type="pres">
      <dgm:prSet presAssocID="{0592E4C0-FED8-4EF4-BA79-B587743956F0}" presName="node" presStyleLbl="node1" presStyleIdx="3" presStyleCnt="7" custLinFactX="-29942" custLinFactNeighborX="-100000" custLinFactNeighborY="372">
        <dgm:presLayoutVars>
          <dgm:bulletEnabled val="1"/>
        </dgm:presLayoutVars>
      </dgm:prSet>
      <dgm:spPr/>
    </dgm:pt>
    <dgm:pt modelId="{2743187A-C10C-41AF-AD1A-C6147C6575B9}" type="pres">
      <dgm:prSet presAssocID="{32F21A76-CBFE-4C00-923B-569F9234010B}" presName="sibTrans" presStyleLbl="sibTrans2D1" presStyleIdx="3" presStyleCnt="6"/>
      <dgm:spPr/>
    </dgm:pt>
    <dgm:pt modelId="{0115D2EC-4EC1-4772-91F1-3BED6F12DDA1}" type="pres">
      <dgm:prSet presAssocID="{32F21A76-CBFE-4C00-923B-569F9234010B}" presName="connectorText" presStyleLbl="sibTrans2D1" presStyleIdx="3" presStyleCnt="6"/>
      <dgm:spPr/>
    </dgm:pt>
    <dgm:pt modelId="{2B05993C-9DA0-4009-9941-FE3C33CE8B5A}" type="pres">
      <dgm:prSet presAssocID="{6E0EF6AB-AF5F-43C0-A050-8D1F115DA807}" presName="node" presStyleLbl="node1" presStyleIdx="4" presStyleCnt="7" custLinFactX="-23815" custLinFactNeighborX="-100000" custLinFactNeighborY="372">
        <dgm:presLayoutVars>
          <dgm:bulletEnabled val="1"/>
        </dgm:presLayoutVars>
      </dgm:prSet>
      <dgm:spPr/>
    </dgm:pt>
    <dgm:pt modelId="{E49B45F5-889B-41A8-B944-948200F726E6}" type="pres">
      <dgm:prSet presAssocID="{7A3032F2-87BD-4D19-B325-BA0AE0CFF479}" presName="sibTrans" presStyleLbl="sibTrans2D1" presStyleIdx="4" presStyleCnt="6"/>
      <dgm:spPr/>
    </dgm:pt>
    <dgm:pt modelId="{777FECA8-1512-42B0-A173-050DE4EE25FD}" type="pres">
      <dgm:prSet presAssocID="{7A3032F2-87BD-4D19-B325-BA0AE0CFF479}" presName="connectorText" presStyleLbl="sibTrans2D1" presStyleIdx="4" presStyleCnt="6"/>
      <dgm:spPr/>
    </dgm:pt>
    <dgm:pt modelId="{6C953119-3E65-42F0-B2D3-EB403AF90F63}" type="pres">
      <dgm:prSet presAssocID="{9BB723AF-267A-476C-B342-DF2D0601EA71}" presName="node" presStyleLbl="node1" presStyleIdx="5" presStyleCnt="7" custLinFactY="47270" custLinFactNeighborX="65157" custLinFactNeighborY="100000">
        <dgm:presLayoutVars>
          <dgm:bulletEnabled val="1"/>
        </dgm:presLayoutVars>
      </dgm:prSet>
      <dgm:spPr/>
    </dgm:pt>
    <dgm:pt modelId="{12D67B53-4A32-4A07-8875-52FAF0C00116}" type="pres">
      <dgm:prSet presAssocID="{BE25DEF8-C522-4A79-836D-FE1529957685}" presName="sibTrans" presStyleLbl="sibTrans2D1" presStyleIdx="5" presStyleCnt="6"/>
      <dgm:spPr/>
    </dgm:pt>
    <dgm:pt modelId="{B9ACE068-8666-48D6-A803-FD83DA9E2560}" type="pres">
      <dgm:prSet presAssocID="{BE25DEF8-C522-4A79-836D-FE1529957685}" presName="connectorText" presStyleLbl="sibTrans2D1" presStyleIdx="5" presStyleCnt="6"/>
      <dgm:spPr/>
    </dgm:pt>
    <dgm:pt modelId="{EAB313E7-5832-45BD-8B66-CF9A0B5CEA99}" type="pres">
      <dgm:prSet presAssocID="{33AB233A-51B7-447B-8DF4-0A43F31185B4}" presName="node" presStyleLbl="node1" presStyleIdx="6" presStyleCnt="7" custLinFactX="100000" custLinFactNeighborX="124474" custLinFactNeighborY="-18595">
        <dgm:presLayoutVars>
          <dgm:bulletEnabled val="1"/>
        </dgm:presLayoutVars>
      </dgm:prSet>
      <dgm:spPr/>
    </dgm:pt>
  </dgm:ptLst>
  <dgm:cxnLst>
    <dgm:cxn modelId="{E938C901-46E4-4FBE-9A4F-A689AF607F98}" type="presOf" srcId="{33AB233A-51B7-447B-8DF4-0A43F31185B4}" destId="{EAB313E7-5832-45BD-8B66-CF9A0B5CEA99}" srcOrd="0" destOrd="0" presId="urn:microsoft.com/office/officeart/2005/8/layout/process5"/>
    <dgm:cxn modelId="{B5E69510-DE60-49C3-B7A4-0188C7E617CC}" type="presOf" srcId="{F391F39D-3BB5-4E4E-92D6-D5BD102DFB09}" destId="{1763E41B-A536-476B-80EB-8CE0A9BF3884}" srcOrd="0" destOrd="0" presId="urn:microsoft.com/office/officeart/2005/8/layout/process5"/>
    <dgm:cxn modelId="{FA65611C-0DBA-4AB2-84DE-6D02305EAFB7}" srcId="{76278F11-AFC6-42AC-A02C-18089786C895}" destId="{6E0EF6AB-AF5F-43C0-A050-8D1F115DA807}" srcOrd="4" destOrd="0" parTransId="{6C948636-7851-467C-9135-567478995C0E}" sibTransId="{7A3032F2-87BD-4D19-B325-BA0AE0CFF479}"/>
    <dgm:cxn modelId="{A3BCA725-C0F9-4E68-88C9-2B21AE52225E}" type="presOf" srcId="{E69F9A93-43BF-42DA-96AD-304997CAAD0C}" destId="{0BCFF826-C4F6-4948-85E6-7ACC7AE94107}" srcOrd="0" destOrd="0" presId="urn:microsoft.com/office/officeart/2005/8/layout/process5"/>
    <dgm:cxn modelId="{7E06F32F-92E4-4548-BEC5-4A8BF0510D40}" type="presOf" srcId="{BE25DEF8-C522-4A79-836D-FE1529957685}" destId="{B9ACE068-8666-48D6-A803-FD83DA9E2560}" srcOrd="1" destOrd="0" presId="urn:microsoft.com/office/officeart/2005/8/layout/process5"/>
    <dgm:cxn modelId="{6638AF60-3559-401D-A234-17C74238FEF8}" type="presOf" srcId="{E0EFD54E-21DF-4E99-B1C9-15EAFB52211A}" destId="{063DACCC-0492-4387-8667-DDC91A317C00}" srcOrd="0" destOrd="0" presId="urn:microsoft.com/office/officeart/2005/8/layout/process5"/>
    <dgm:cxn modelId="{30176146-867C-4903-9545-BACB1E3EF0DC}" type="presOf" srcId="{C4FE2714-FFD9-447D-9F55-30905ED79F8E}" destId="{A0C67A94-E216-4FF8-A440-01B8A1C84804}" srcOrd="1" destOrd="0" presId="urn:microsoft.com/office/officeart/2005/8/layout/process5"/>
    <dgm:cxn modelId="{D422D767-FC94-4F34-AE37-B5D9F432A059}" type="presOf" srcId="{614A30FD-B687-4F01-B292-46CBE6EB371E}" destId="{353DB156-25BF-48AD-B330-51A2D5439EA6}" srcOrd="0" destOrd="0" presId="urn:microsoft.com/office/officeart/2005/8/layout/process5"/>
    <dgm:cxn modelId="{DA558D6B-DC43-423F-94A6-C9FBE04EAF88}" type="presOf" srcId="{614A30FD-B687-4F01-B292-46CBE6EB371E}" destId="{1F05488F-76CA-47E6-B80C-AA81F95A5EDD}" srcOrd="1" destOrd="0" presId="urn:microsoft.com/office/officeart/2005/8/layout/process5"/>
    <dgm:cxn modelId="{AE7FF06C-3111-422E-8AAF-C52463BB5CCA}" type="presOf" srcId="{6E0EF6AB-AF5F-43C0-A050-8D1F115DA807}" destId="{2B05993C-9DA0-4009-9941-FE3C33CE8B5A}" srcOrd="0" destOrd="0" presId="urn:microsoft.com/office/officeart/2005/8/layout/process5"/>
    <dgm:cxn modelId="{59CB6650-2F3C-4ECB-9F41-E706CF1E1544}" type="presOf" srcId="{E0EFD54E-21DF-4E99-B1C9-15EAFB52211A}" destId="{DF00A638-A895-4CD0-9BAC-CD8BB2D5A673}" srcOrd="1" destOrd="0" presId="urn:microsoft.com/office/officeart/2005/8/layout/process5"/>
    <dgm:cxn modelId="{A0FDCD78-EAEC-4464-88D1-68D8A6501FCF}" srcId="{76278F11-AFC6-42AC-A02C-18089786C895}" destId="{399201A9-0D4B-433E-AF20-D228AEEDF7E2}" srcOrd="0" destOrd="0" parTransId="{DC109019-F04E-45D6-8B42-DA406206A766}" sibTransId="{C4FE2714-FFD9-447D-9F55-30905ED79F8E}"/>
    <dgm:cxn modelId="{C0777E79-D0D1-4064-87BE-BBAD4041B0EF}" srcId="{76278F11-AFC6-42AC-A02C-18089786C895}" destId="{33AB233A-51B7-447B-8DF4-0A43F31185B4}" srcOrd="6" destOrd="0" parTransId="{31607FD7-A6D0-4531-B569-37428C2F01A3}" sibTransId="{A9E3270B-BDFC-44C2-AE87-B509C31E159C}"/>
    <dgm:cxn modelId="{7604B97B-4452-4FD7-8885-3506B608FDD0}" type="presOf" srcId="{0592E4C0-FED8-4EF4-BA79-B587743956F0}" destId="{8D673D0D-D167-4BF8-AF20-1470BE7A9487}" srcOrd="0" destOrd="0" presId="urn:microsoft.com/office/officeart/2005/8/layout/process5"/>
    <dgm:cxn modelId="{6FC0EC97-4847-45F9-9CB9-E181E04A65CA}" type="presOf" srcId="{76278F11-AFC6-42AC-A02C-18089786C895}" destId="{284B3FE1-C780-4C24-ADDF-655D55D80D48}" srcOrd="0" destOrd="0" presId="urn:microsoft.com/office/officeart/2005/8/layout/process5"/>
    <dgm:cxn modelId="{0B83679A-995F-4DCC-9196-0FD73A1159EF}" type="presOf" srcId="{9BB723AF-267A-476C-B342-DF2D0601EA71}" destId="{6C953119-3E65-42F0-B2D3-EB403AF90F63}" srcOrd="0" destOrd="0" presId="urn:microsoft.com/office/officeart/2005/8/layout/process5"/>
    <dgm:cxn modelId="{5033829A-3A57-46CE-B899-69AF59E42A45}" type="presOf" srcId="{C4FE2714-FFD9-447D-9F55-30905ED79F8E}" destId="{3BDC4938-60A5-4260-9CA0-7BEEDACBE649}" srcOrd="0" destOrd="0" presId="urn:microsoft.com/office/officeart/2005/8/layout/process5"/>
    <dgm:cxn modelId="{6522719E-9EF7-4856-A1E5-F1DC86EE1475}" type="presOf" srcId="{BE25DEF8-C522-4A79-836D-FE1529957685}" destId="{12D67B53-4A32-4A07-8875-52FAF0C00116}" srcOrd="0" destOrd="0" presId="urn:microsoft.com/office/officeart/2005/8/layout/process5"/>
    <dgm:cxn modelId="{A1C164A1-E1FA-4F99-A759-E435FE3A5548}" type="presOf" srcId="{32F21A76-CBFE-4C00-923B-569F9234010B}" destId="{0115D2EC-4EC1-4772-91F1-3BED6F12DDA1}" srcOrd="1" destOrd="0" presId="urn:microsoft.com/office/officeart/2005/8/layout/process5"/>
    <dgm:cxn modelId="{C300C6A2-862A-4D27-8571-607ACF10AD42}" type="presOf" srcId="{399201A9-0D4B-433E-AF20-D228AEEDF7E2}" destId="{15B620E6-E41E-487B-986E-269BB931F9CB}" srcOrd="0" destOrd="0" presId="urn:microsoft.com/office/officeart/2005/8/layout/process5"/>
    <dgm:cxn modelId="{ED6A72A9-1480-4DA8-96D9-2B31D93286BD}" srcId="{76278F11-AFC6-42AC-A02C-18089786C895}" destId="{9BB723AF-267A-476C-B342-DF2D0601EA71}" srcOrd="5" destOrd="0" parTransId="{E5466EFC-4D6D-46B4-952C-073D54F4B83D}" sibTransId="{BE25DEF8-C522-4A79-836D-FE1529957685}"/>
    <dgm:cxn modelId="{AA0748CC-1C5F-4B96-B3EE-47C225EC5828}" srcId="{76278F11-AFC6-42AC-A02C-18089786C895}" destId="{0592E4C0-FED8-4EF4-BA79-B587743956F0}" srcOrd="3" destOrd="0" parTransId="{633E0B05-1F4E-45C1-BA9A-07D84356B882}" sibTransId="{32F21A76-CBFE-4C00-923B-569F9234010B}"/>
    <dgm:cxn modelId="{F89D7BCC-A13F-47F1-8FFC-DB3E6D035671}" type="presOf" srcId="{7A3032F2-87BD-4D19-B325-BA0AE0CFF479}" destId="{E49B45F5-889B-41A8-B944-948200F726E6}" srcOrd="0" destOrd="0" presId="urn:microsoft.com/office/officeart/2005/8/layout/process5"/>
    <dgm:cxn modelId="{2332DBD2-B817-4F47-A8BF-578B804C77A2}" srcId="{76278F11-AFC6-42AC-A02C-18089786C895}" destId="{E69F9A93-43BF-42DA-96AD-304997CAAD0C}" srcOrd="2" destOrd="0" parTransId="{8E770E27-B9AA-4982-AEC5-31789C3CFEA9}" sibTransId="{E0EFD54E-21DF-4E99-B1C9-15EAFB52211A}"/>
    <dgm:cxn modelId="{CDC8CAEC-F2E5-4642-83D0-344DE64B8F27}" srcId="{76278F11-AFC6-42AC-A02C-18089786C895}" destId="{F391F39D-3BB5-4E4E-92D6-D5BD102DFB09}" srcOrd="1" destOrd="0" parTransId="{1CD45244-CDC3-4EEE-957C-FD729278942E}" sibTransId="{614A30FD-B687-4F01-B292-46CBE6EB371E}"/>
    <dgm:cxn modelId="{281D58EE-31E4-4299-920A-3CE73D2F5605}" type="presOf" srcId="{7A3032F2-87BD-4D19-B325-BA0AE0CFF479}" destId="{777FECA8-1512-42B0-A173-050DE4EE25FD}" srcOrd="1" destOrd="0" presId="urn:microsoft.com/office/officeart/2005/8/layout/process5"/>
    <dgm:cxn modelId="{653B01EF-357B-45F1-9EE1-77AB6F9312F8}" type="presOf" srcId="{32F21A76-CBFE-4C00-923B-569F9234010B}" destId="{2743187A-C10C-41AF-AD1A-C6147C6575B9}" srcOrd="0" destOrd="0" presId="urn:microsoft.com/office/officeart/2005/8/layout/process5"/>
    <dgm:cxn modelId="{58C2A573-D165-40A8-970F-34195C155B8F}" type="presParOf" srcId="{284B3FE1-C780-4C24-ADDF-655D55D80D48}" destId="{15B620E6-E41E-487B-986E-269BB931F9CB}" srcOrd="0" destOrd="0" presId="urn:microsoft.com/office/officeart/2005/8/layout/process5"/>
    <dgm:cxn modelId="{E1B43185-3B84-4053-AFD8-4D4F338CC0D6}" type="presParOf" srcId="{284B3FE1-C780-4C24-ADDF-655D55D80D48}" destId="{3BDC4938-60A5-4260-9CA0-7BEEDACBE649}" srcOrd="1" destOrd="0" presId="urn:microsoft.com/office/officeart/2005/8/layout/process5"/>
    <dgm:cxn modelId="{3D3D50A4-F8C1-4261-BB8B-EBAAACEDAF1C}" type="presParOf" srcId="{3BDC4938-60A5-4260-9CA0-7BEEDACBE649}" destId="{A0C67A94-E216-4FF8-A440-01B8A1C84804}" srcOrd="0" destOrd="0" presId="urn:microsoft.com/office/officeart/2005/8/layout/process5"/>
    <dgm:cxn modelId="{060D1143-F65B-4B8A-B2AC-57BBBF209218}" type="presParOf" srcId="{284B3FE1-C780-4C24-ADDF-655D55D80D48}" destId="{1763E41B-A536-476B-80EB-8CE0A9BF3884}" srcOrd="2" destOrd="0" presId="urn:microsoft.com/office/officeart/2005/8/layout/process5"/>
    <dgm:cxn modelId="{1F74F125-60A5-4032-89EE-EAF3D811CD95}" type="presParOf" srcId="{284B3FE1-C780-4C24-ADDF-655D55D80D48}" destId="{353DB156-25BF-48AD-B330-51A2D5439EA6}" srcOrd="3" destOrd="0" presId="urn:microsoft.com/office/officeart/2005/8/layout/process5"/>
    <dgm:cxn modelId="{1D72870A-936C-4D14-BB8B-835A60E5E982}" type="presParOf" srcId="{353DB156-25BF-48AD-B330-51A2D5439EA6}" destId="{1F05488F-76CA-47E6-B80C-AA81F95A5EDD}" srcOrd="0" destOrd="0" presId="urn:microsoft.com/office/officeart/2005/8/layout/process5"/>
    <dgm:cxn modelId="{AAC4326F-A37E-47CD-B5D5-A8392C4627EE}" type="presParOf" srcId="{284B3FE1-C780-4C24-ADDF-655D55D80D48}" destId="{0BCFF826-C4F6-4948-85E6-7ACC7AE94107}" srcOrd="4" destOrd="0" presId="urn:microsoft.com/office/officeart/2005/8/layout/process5"/>
    <dgm:cxn modelId="{22B74E0F-A6B6-42E4-95EA-E572EC5A235F}" type="presParOf" srcId="{284B3FE1-C780-4C24-ADDF-655D55D80D48}" destId="{063DACCC-0492-4387-8667-DDC91A317C00}" srcOrd="5" destOrd="0" presId="urn:microsoft.com/office/officeart/2005/8/layout/process5"/>
    <dgm:cxn modelId="{090CD123-ED74-48F4-82F2-C5F6BC424B28}" type="presParOf" srcId="{063DACCC-0492-4387-8667-DDC91A317C00}" destId="{DF00A638-A895-4CD0-9BAC-CD8BB2D5A673}" srcOrd="0" destOrd="0" presId="urn:microsoft.com/office/officeart/2005/8/layout/process5"/>
    <dgm:cxn modelId="{2F68F2A6-C4C9-45B0-9E9B-83BFC3F21CF1}" type="presParOf" srcId="{284B3FE1-C780-4C24-ADDF-655D55D80D48}" destId="{8D673D0D-D167-4BF8-AF20-1470BE7A9487}" srcOrd="6" destOrd="0" presId="urn:microsoft.com/office/officeart/2005/8/layout/process5"/>
    <dgm:cxn modelId="{05722F53-B038-4475-BFB2-1B3ED40463B4}" type="presParOf" srcId="{284B3FE1-C780-4C24-ADDF-655D55D80D48}" destId="{2743187A-C10C-41AF-AD1A-C6147C6575B9}" srcOrd="7" destOrd="0" presId="urn:microsoft.com/office/officeart/2005/8/layout/process5"/>
    <dgm:cxn modelId="{7025D637-09F8-41D1-9472-0675E0323C03}" type="presParOf" srcId="{2743187A-C10C-41AF-AD1A-C6147C6575B9}" destId="{0115D2EC-4EC1-4772-91F1-3BED6F12DDA1}" srcOrd="0" destOrd="0" presId="urn:microsoft.com/office/officeart/2005/8/layout/process5"/>
    <dgm:cxn modelId="{882E4C8B-5BF2-417C-BA42-FFBA7E9D02B5}" type="presParOf" srcId="{284B3FE1-C780-4C24-ADDF-655D55D80D48}" destId="{2B05993C-9DA0-4009-9941-FE3C33CE8B5A}" srcOrd="8" destOrd="0" presId="urn:microsoft.com/office/officeart/2005/8/layout/process5"/>
    <dgm:cxn modelId="{2BED652E-E152-427E-82A5-5C8FF9D806F2}" type="presParOf" srcId="{284B3FE1-C780-4C24-ADDF-655D55D80D48}" destId="{E49B45F5-889B-41A8-B944-948200F726E6}" srcOrd="9" destOrd="0" presId="urn:microsoft.com/office/officeart/2005/8/layout/process5"/>
    <dgm:cxn modelId="{5162FCFE-2668-4231-9AD1-E6ABC2947E33}" type="presParOf" srcId="{E49B45F5-889B-41A8-B944-948200F726E6}" destId="{777FECA8-1512-42B0-A173-050DE4EE25FD}" srcOrd="0" destOrd="0" presId="urn:microsoft.com/office/officeart/2005/8/layout/process5"/>
    <dgm:cxn modelId="{BEBB51BB-459B-41DD-B224-FC59DB4D5818}" type="presParOf" srcId="{284B3FE1-C780-4C24-ADDF-655D55D80D48}" destId="{6C953119-3E65-42F0-B2D3-EB403AF90F63}" srcOrd="10" destOrd="0" presId="urn:microsoft.com/office/officeart/2005/8/layout/process5"/>
    <dgm:cxn modelId="{727F33D7-EABD-4349-B629-50BBF1D9ED72}" type="presParOf" srcId="{284B3FE1-C780-4C24-ADDF-655D55D80D48}" destId="{12D67B53-4A32-4A07-8875-52FAF0C00116}" srcOrd="11" destOrd="0" presId="urn:microsoft.com/office/officeart/2005/8/layout/process5"/>
    <dgm:cxn modelId="{9444377C-CB23-4C33-BFB0-E2265044D032}" type="presParOf" srcId="{12D67B53-4A32-4A07-8875-52FAF0C00116}" destId="{B9ACE068-8666-48D6-A803-FD83DA9E2560}" srcOrd="0" destOrd="0" presId="urn:microsoft.com/office/officeart/2005/8/layout/process5"/>
    <dgm:cxn modelId="{06E58070-D00A-452E-89CD-D2F0D9725F73}" type="presParOf" srcId="{284B3FE1-C780-4C24-ADDF-655D55D80D48}" destId="{EAB313E7-5832-45BD-8B66-CF9A0B5CEA99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4DB4BE-48A4-45C9-B0B2-BA2C74008C60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B4CAA170-39ED-4467-9810-38C87BC0B6C7}">
      <dgm:prSet phldrT="[Tekst]" custT="1"/>
      <dgm:spPr/>
      <dgm:t>
        <a:bodyPr/>
        <a:lstStyle/>
        <a:p>
          <a:r>
            <a:rPr lang="pl-PL" sz="1600" b="1" dirty="0"/>
            <a:t>ODL wspiera początkujących liderów</a:t>
          </a:r>
        </a:p>
      </dgm:t>
    </dgm:pt>
    <dgm:pt modelId="{4C06B087-AB95-4564-8EF5-3E829D531470}" type="parTrans" cxnId="{3A9A271F-74DF-4691-BCFC-B0276C0C640C}">
      <dgm:prSet/>
      <dgm:spPr/>
      <dgm:t>
        <a:bodyPr/>
        <a:lstStyle/>
        <a:p>
          <a:endParaRPr lang="pl-PL"/>
        </a:p>
      </dgm:t>
    </dgm:pt>
    <dgm:pt modelId="{54E8F2F4-7291-4737-8E65-70F4065E12E6}" type="sibTrans" cxnId="{3A9A271F-74DF-4691-BCFC-B0276C0C640C}">
      <dgm:prSet/>
      <dgm:spPr/>
      <dgm:t>
        <a:bodyPr/>
        <a:lstStyle/>
        <a:p>
          <a:endParaRPr lang="pl-PL"/>
        </a:p>
      </dgm:t>
    </dgm:pt>
    <dgm:pt modelId="{1C05D1B2-88ED-4CE5-8306-092209DAA5C1}">
      <dgm:prSet phldrT="[Tekst]" custT="1"/>
      <dgm:spPr/>
      <dgm:t>
        <a:bodyPr/>
        <a:lstStyle/>
        <a:p>
          <a:r>
            <a:rPr lang="pl-PL" sz="1600" b="1"/>
            <a:t>ODL organizuje</a:t>
          </a:r>
          <a:br>
            <a:rPr lang="pl-PL" sz="1600" b="1"/>
          </a:br>
          <a:r>
            <a:rPr lang="pl-PL" sz="1600" b="1"/>
            <a:t>i prowadzi lokalny konkurs grantowy</a:t>
          </a:r>
          <a:endParaRPr lang="pl-PL" sz="1600" b="1" dirty="0"/>
        </a:p>
      </dgm:t>
    </dgm:pt>
    <dgm:pt modelId="{42EFAFB2-8C0E-4A5F-AE4B-0EF8FA6F76FE}" type="parTrans" cxnId="{CABAC888-B235-4130-9F62-EA5EC5D4DB19}">
      <dgm:prSet/>
      <dgm:spPr/>
      <dgm:t>
        <a:bodyPr/>
        <a:lstStyle/>
        <a:p>
          <a:endParaRPr lang="pl-PL"/>
        </a:p>
      </dgm:t>
    </dgm:pt>
    <dgm:pt modelId="{120F9C9A-EFEC-46C1-837D-477237C401E2}" type="sibTrans" cxnId="{CABAC888-B235-4130-9F62-EA5EC5D4DB19}">
      <dgm:prSet/>
      <dgm:spPr/>
      <dgm:t>
        <a:bodyPr/>
        <a:lstStyle/>
        <a:p>
          <a:endParaRPr lang="pl-PL"/>
        </a:p>
      </dgm:t>
    </dgm:pt>
    <dgm:pt modelId="{6E5AEAA6-496C-481B-88D6-733C057A67AD}">
      <dgm:prSet phldrT="[Tekst]" custT="1"/>
      <dgm:spPr/>
      <dgm:t>
        <a:bodyPr/>
        <a:lstStyle/>
        <a:p>
          <a:r>
            <a:rPr lang="pl-PL" sz="1600" b="1" dirty="0"/>
            <a:t>ODL tworzy przyjazne warunki do pracy poczatkującym liderom</a:t>
          </a:r>
        </a:p>
      </dgm:t>
    </dgm:pt>
    <dgm:pt modelId="{FC235A38-133A-442C-999F-B9923BF59E3F}" type="parTrans" cxnId="{D1808B81-7B76-4943-95EA-06B1516A06DE}">
      <dgm:prSet/>
      <dgm:spPr/>
      <dgm:t>
        <a:bodyPr/>
        <a:lstStyle/>
        <a:p>
          <a:endParaRPr lang="pl-PL"/>
        </a:p>
      </dgm:t>
    </dgm:pt>
    <dgm:pt modelId="{17159FCD-2A9B-431F-AB9C-BDF0D233836D}" type="sibTrans" cxnId="{D1808B81-7B76-4943-95EA-06B1516A06DE}">
      <dgm:prSet/>
      <dgm:spPr/>
      <dgm:t>
        <a:bodyPr/>
        <a:lstStyle/>
        <a:p>
          <a:endParaRPr lang="pl-PL"/>
        </a:p>
      </dgm:t>
    </dgm:pt>
    <dgm:pt modelId="{6F4FA842-A22A-410C-ACAE-DEB1CAA1DE38}" type="pres">
      <dgm:prSet presAssocID="{774DB4BE-48A4-45C9-B0B2-BA2C74008C60}" presName="linear" presStyleCnt="0">
        <dgm:presLayoutVars>
          <dgm:animLvl val="lvl"/>
          <dgm:resizeHandles val="exact"/>
        </dgm:presLayoutVars>
      </dgm:prSet>
      <dgm:spPr/>
    </dgm:pt>
    <dgm:pt modelId="{AB4AA735-DBC7-483E-B98C-BFC03AB61777}" type="pres">
      <dgm:prSet presAssocID="{6E5AEAA6-496C-481B-88D6-733C057A67AD}" presName="parentText" presStyleLbl="node1" presStyleIdx="0" presStyleCnt="3" custLinFactY="-25768" custLinFactNeighborX="-21" custLinFactNeighborY="-100000">
        <dgm:presLayoutVars>
          <dgm:chMax val="0"/>
          <dgm:bulletEnabled val="1"/>
        </dgm:presLayoutVars>
      </dgm:prSet>
      <dgm:spPr/>
    </dgm:pt>
    <dgm:pt modelId="{8A78A98B-BEE7-493A-BE50-03D1E9EB7F9A}" type="pres">
      <dgm:prSet presAssocID="{17159FCD-2A9B-431F-AB9C-BDF0D233836D}" presName="spacer" presStyleCnt="0"/>
      <dgm:spPr/>
    </dgm:pt>
    <dgm:pt modelId="{810A979A-C170-4235-A098-C4EC4F852D00}" type="pres">
      <dgm:prSet presAssocID="{B4CAA170-39ED-4467-9810-38C87BC0B6C7}" presName="parentText" presStyleLbl="node1" presStyleIdx="1" presStyleCnt="3" custLinFactNeighborX="-493" custLinFactNeighborY="-75595">
        <dgm:presLayoutVars>
          <dgm:chMax val="0"/>
          <dgm:bulletEnabled val="1"/>
        </dgm:presLayoutVars>
      </dgm:prSet>
      <dgm:spPr/>
    </dgm:pt>
    <dgm:pt modelId="{D0D24517-7039-4C3B-9B3B-BF12AE385374}" type="pres">
      <dgm:prSet presAssocID="{54E8F2F4-7291-4737-8E65-70F4065E12E6}" presName="spacer" presStyleCnt="0"/>
      <dgm:spPr/>
    </dgm:pt>
    <dgm:pt modelId="{40F42038-C5B0-4447-9E08-09F86211A26A}" type="pres">
      <dgm:prSet presAssocID="{1C05D1B2-88ED-4CE5-8306-092209DAA5C1}" presName="parentText" presStyleLbl="node1" presStyleIdx="2" presStyleCnt="3" custLinFactY="8770" custLinFactNeighborX="-4417" custLinFactNeighborY="100000">
        <dgm:presLayoutVars>
          <dgm:chMax val="0"/>
          <dgm:bulletEnabled val="1"/>
        </dgm:presLayoutVars>
      </dgm:prSet>
      <dgm:spPr/>
    </dgm:pt>
  </dgm:ptLst>
  <dgm:cxnLst>
    <dgm:cxn modelId="{3A9A271F-74DF-4691-BCFC-B0276C0C640C}" srcId="{774DB4BE-48A4-45C9-B0B2-BA2C74008C60}" destId="{B4CAA170-39ED-4467-9810-38C87BC0B6C7}" srcOrd="1" destOrd="0" parTransId="{4C06B087-AB95-4564-8EF5-3E829D531470}" sibTransId="{54E8F2F4-7291-4737-8E65-70F4065E12E6}"/>
    <dgm:cxn modelId="{FD51AE79-9579-495D-B372-F496F562D931}" type="presOf" srcId="{B4CAA170-39ED-4467-9810-38C87BC0B6C7}" destId="{810A979A-C170-4235-A098-C4EC4F852D00}" srcOrd="0" destOrd="0" presId="urn:microsoft.com/office/officeart/2005/8/layout/vList2"/>
    <dgm:cxn modelId="{D1808B81-7B76-4943-95EA-06B1516A06DE}" srcId="{774DB4BE-48A4-45C9-B0B2-BA2C74008C60}" destId="{6E5AEAA6-496C-481B-88D6-733C057A67AD}" srcOrd="0" destOrd="0" parTransId="{FC235A38-133A-442C-999F-B9923BF59E3F}" sibTransId="{17159FCD-2A9B-431F-AB9C-BDF0D233836D}"/>
    <dgm:cxn modelId="{CABAC888-B235-4130-9F62-EA5EC5D4DB19}" srcId="{774DB4BE-48A4-45C9-B0B2-BA2C74008C60}" destId="{1C05D1B2-88ED-4CE5-8306-092209DAA5C1}" srcOrd="2" destOrd="0" parTransId="{42EFAFB2-8C0E-4A5F-AE4B-0EF8FA6F76FE}" sibTransId="{120F9C9A-EFEC-46C1-837D-477237C401E2}"/>
    <dgm:cxn modelId="{59F9CD9A-E394-4B62-81D1-8E53D734E821}" type="presOf" srcId="{1C05D1B2-88ED-4CE5-8306-092209DAA5C1}" destId="{40F42038-C5B0-4447-9E08-09F86211A26A}" srcOrd="0" destOrd="0" presId="urn:microsoft.com/office/officeart/2005/8/layout/vList2"/>
    <dgm:cxn modelId="{78E055B7-4EE1-481D-BCA7-03C2258B14B7}" type="presOf" srcId="{774DB4BE-48A4-45C9-B0B2-BA2C74008C60}" destId="{6F4FA842-A22A-410C-ACAE-DEB1CAA1DE38}" srcOrd="0" destOrd="0" presId="urn:microsoft.com/office/officeart/2005/8/layout/vList2"/>
    <dgm:cxn modelId="{5FB99EBC-B52B-43E4-972D-B4DF35446AAA}" type="presOf" srcId="{6E5AEAA6-496C-481B-88D6-733C057A67AD}" destId="{AB4AA735-DBC7-483E-B98C-BFC03AB61777}" srcOrd="0" destOrd="0" presId="urn:microsoft.com/office/officeart/2005/8/layout/vList2"/>
    <dgm:cxn modelId="{10B7A314-5E7A-402F-81EA-530321EE467E}" type="presParOf" srcId="{6F4FA842-A22A-410C-ACAE-DEB1CAA1DE38}" destId="{AB4AA735-DBC7-483E-B98C-BFC03AB61777}" srcOrd="0" destOrd="0" presId="urn:microsoft.com/office/officeart/2005/8/layout/vList2"/>
    <dgm:cxn modelId="{F81B6B1D-DB28-46BB-A711-5849B2C63E81}" type="presParOf" srcId="{6F4FA842-A22A-410C-ACAE-DEB1CAA1DE38}" destId="{8A78A98B-BEE7-493A-BE50-03D1E9EB7F9A}" srcOrd="1" destOrd="0" presId="urn:microsoft.com/office/officeart/2005/8/layout/vList2"/>
    <dgm:cxn modelId="{9D09801D-0D66-4B86-A1D9-26960307691A}" type="presParOf" srcId="{6F4FA842-A22A-410C-ACAE-DEB1CAA1DE38}" destId="{810A979A-C170-4235-A098-C4EC4F852D00}" srcOrd="2" destOrd="0" presId="urn:microsoft.com/office/officeart/2005/8/layout/vList2"/>
    <dgm:cxn modelId="{74E45CCF-8EBA-4567-B404-6C00890CB268}" type="presParOf" srcId="{6F4FA842-A22A-410C-ACAE-DEB1CAA1DE38}" destId="{D0D24517-7039-4C3B-9B3B-BF12AE385374}" srcOrd="3" destOrd="0" presId="urn:microsoft.com/office/officeart/2005/8/layout/vList2"/>
    <dgm:cxn modelId="{AAD61C90-4CCD-4B69-ACA8-15BCE50C50EC}" type="presParOf" srcId="{6F4FA842-A22A-410C-ACAE-DEB1CAA1DE38}" destId="{40F42038-C5B0-4447-9E08-09F86211A26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620E6-E41E-487B-986E-269BB931F9CB}">
      <dsp:nvSpPr>
        <dsp:cNvPr id="0" name=""/>
        <dsp:cNvSpPr/>
      </dsp:nvSpPr>
      <dsp:spPr>
        <a:xfrm>
          <a:off x="1575679" y="313115"/>
          <a:ext cx="2439261" cy="1463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Początkujący liderzy poznają przykłady dobrych praktyk</a:t>
          </a:r>
          <a:br>
            <a:rPr lang="pl-PL" sz="1200" b="1" kern="1200" dirty="0"/>
          </a:br>
          <a:r>
            <a:rPr lang="pl-PL" sz="1200" b="1" kern="1200" dirty="0"/>
            <a:t>z innych miejsc w Polsce.</a:t>
          </a:r>
          <a:br>
            <a:rPr lang="pl-PL" sz="1200" b="1" kern="1200" dirty="0"/>
          </a:br>
          <a:r>
            <a:rPr lang="pl-PL" sz="1200" b="1" kern="1200" dirty="0"/>
            <a:t>Inspirują się nimi i mają własne pomysły na działania w swoich społecznościach.</a:t>
          </a:r>
        </a:p>
      </dsp:txBody>
      <dsp:txXfrm>
        <a:off x="1618545" y="355981"/>
        <a:ext cx="2353529" cy="1377824"/>
      </dsp:txXfrm>
    </dsp:sp>
    <dsp:sp modelId="{3BDC4938-60A5-4260-9CA0-7BEEDACBE649}">
      <dsp:nvSpPr>
        <dsp:cNvPr id="0" name=""/>
        <dsp:cNvSpPr/>
      </dsp:nvSpPr>
      <dsp:spPr>
        <a:xfrm>
          <a:off x="4334969" y="742425"/>
          <a:ext cx="770979" cy="604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600" kern="1200"/>
        </a:p>
      </dsp:txBody>
      <dsp:txXfrm>
        <a:off x="4334969" y="863412"/>
        <a:ext cx="589498" cy="362962"/>
      </dsp:txXfrm>
    </dsp:sp>
    <dsp:sp modelId="{1763E41B-A536-476B-80EB-8CE0A9BF3884}">
      <dsp:nvSpPr>
        <dsp:cNvPr id="0" name=""/>
        <dsp:cNvSpPr/>
      </dsp:nvSpPr>
      <dsp:spPr>
        <a:xfrm>
          <a:off x="5469618" y="313115"/>
          <a:ext cx="2439261" cy="1463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Początkujący liderzy organizują projekty, które odpowiadają</a:t>
          </a:r>
          <a:br>
            <a:rPr lang="pl-PL" sz="1200" b="1" kern="1200" dirty="0"/>
          </a:br>
          <a:r>
            <a:rPr lang="pl-PL" sz="1200" b="1" kern="1200" dirty="0"/>
            <a:t> na ważną potrzebę społeczności</a:t>
          </a:r>
        </a:p>
      </dsp:txBody>
      <dsp:txXfrm>
        <a:off x="5512484" y="355981"/>
        <a:ext cx="2353529" cy="1377824"/>
      </dsp:txXfrm>
    </dsp:sp>
    <dsp:sp modelId="{353DB156-25BF-48AD-B330-51A2D5439EA6}">
      <dsp:nvSpPr>
        <dsp:cNvPr id="0" name=""/>
        <dsp:cNvSpPr/>
      </dsp:nvSpPr>
      <dsp:spPr>
        <a:xfrm rot="3619049">
          <a:off x="7085019" y="1836200"/>
          <a:ext cx="455331" cy="604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200" kern="1200"/>
        </a:p>
      </dsp:txBody>
      <dsp:txXfrm rot="-5400000">
        <a:off x="7097382" y="1919965"/>
        <a:ext cx="362962" cy="318732"/>
      </dsp:txXfrm>
    </dsp:sp>
    <dsp:sp modelId="{0BCFF826-C4F6-4948-85E6-7ACC7AE94107}">
      <dsp:nvSpPr>
        <dsp:cNvPr id="0" name=""/>
        <dsp:cNvSpPr/>
      </dsp:nvSpPr>
      <dsp:spPr>
        <a:xfrm>
          <a:off x="6729252" y="2523057"/>
          <a:ext cx="2439261" cy="1463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Liderzy lokalni czują, że mogą zorganizować mieszkańców</a:t>
          </a:r>
          <a:br>
            <a:rPr lang="pl-PL" sz="1200" b="1" kern="1200" dirty="0"/>
          </a:br>
          <a:r>
            <a:rPr lang="pl-PL" sz="1200" b="1" kern="1200" dirty="0"/>
            <a:t>i razem coś zrobić dla społeczności</a:t>
          </a:r>
        </a:p>
      </dsp:txBody>
      <dsp:txXfrm>
        <a:off x="6772118" y="2565923"/>
        <a:ext cx="2353529" cy="1377824"/>
      </dsp:txXfrm>
    </dsp:sp>
    <dsp:sp modelId="{063DACCC-0492-4387-8667-DDC91A317C00}">
      <dsp:nvSpPr>
        <dsp:cNvPr id="0" name=""/>
        <dsp:cNvSpPr/>
      </dsp:nvSpPr>
      <dsp:spPr>
        <a:xfrm rot="10800005">
          <a:off x="6263109" y="2952364"/>
          <a:ext cx="329407" cy="604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600" kern="1200"/>
        </a:p>
      </dsp:txBody>
      <dsp:txXfrm rot="10800000">
        <a:off x="6361931" y="3073351"/>
        <a:ext cx="230585" cy="362962"/>
      </dsp:txXfrm>
    </dsp:sp>
    <dsp:sp modelId="{8D673D0D-D167-4BF8-AF20-1470BE7A9487}">
      <dsp:nvSpPr>
        <dsp:cNvPr id="0" name=""/>
        <dsp:cNvSpPr/>
      </dsp:nvSpPr>
      <dsp:spPr>
        <a:xfrm>
          <a:off x="3668467" y="2523052"/>
          <a:ext cx="2439261" cy="1463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Liderzy lokalni mają doświadczenie</a:t>
          </a:r>
          <a:br>
            <a:rPr lang="pl-PL" sz="1200" b="1" kern="1200" dirty="0"/>
          </a:br>
          <a:r>
            <a:rPr lang="pl-PL" sz="1200" b="1" kern="1200" dirty="0"/>
            <a:t> i kompetencje potrzebne</a:t>
          </a:r>
          <a:br>
            <a:rPr lang="pl-PL" sz="1200" b="1" kern="1200" dirty="0"/>
          </a:br>
          <a:r>
            <a:rPr lang="pl-PL" sz="1200" b="1" kern="1200" dirty="0"/>
            <a:t>by zorganizować mieszkańców</a:t>
          </a:r>
          <a:br>
            <a:rPr lang="pl-PL" sz="1200" b="1" kern="1200" dirty="0"/>
          </a:br>
          <a:r>
            <a:rPr lang="pl-PL" sz="1200" b="1" kern="1200" dirty="0"/>
            <a:t>do wspólnego działania</a:t>
          </a:r>
        </a:p>
      </dsp:txBody>
      <dsp:txXfrm>
        <a:off x="3711333" y="2565918"/>
        <a:ext cx="2353529" cy="1377824"/>
      </dsp:txXfrm>
    </dsp:sp>
    <dsp:sp modelId="{2743187A-C10C-41AF-AD1A-C6147C6575B9}">
      <dsp:nvSpPr>
        <dsp:cNvPr id="0" name=""/>
        <dsp:cNvSpPr/>
      </dsp:nvSpPr>
      <dsp:spPr>
        <a:xfrm rot="10800000">
          <a:off x="3048779" y="2952362"/>
          <a:ext cx="437913" cy="604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600" kern="1200"/>
        </a:p>
      </dsp:txBody>
      <dsp:txXfrm rot="10800000">
        <a:off x="3180153" y="3073349"/>
        <a:ext cx="306539" cy="362962"/>
      </dsp:txXfrm>
    </dsp:sp>
    <dsp:sp modelId="{2B05993C-9DA0-4009-9941-FE3C33CE8B5A}">
      <dsp:nvSpPr>
        <dsp:cNvPr id="0" name=""/>
        <dsp:cNvSpPr/>
      </dsp:nvSpPr>
      <dsp:spPr>
        <a:xfrm>
          <a:off x="402955" y="2523052"/>
          <a:ext cx="2439261" cy="1463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Liderzy lokalni</a:t>
          </a:r>
          <a:br>
            <a:rPr lang="pl-PL" sz="1200" b="1" kern="1200" dirty="0"/>
          </a:br>
          <a:r>
            <a:rPr lang="pl-PL" sz="1200" b="1" kern="1200" dirty="0"/>
            <a:t>są świadomi swojej roli </a:t>
          </a:r>
          <a:br>
            <a:rPr lang="pl-PL" sz="1200" b="1" kern="1200" dirty="0"/>
          </a:br>
          <a:r>
            <a:rPr lang="pl-PL" sz="1200" b="1" kern="1200" dirty="0"/>
            <a:t>w społeczności</a:t>
          </a:r>
        </a:p>
      </dsp:txBody>
      <dsp:txXfrm>
        <a:off x="445821" y="2565918"/>
        <a:ext cx="2353529" cy="1377824"/>
      </dsp:txXfrm>
    </dsp:sp>
    <dsp:sp modelId="{E49B45F5-889B-41A8-B944-948200F726E6}">
      <dsp:nvSpPr>
        <dsp:cNvPr id="0" name=""/>
        <dsp:cNvSpPr/>
      </dsp:nvSpPr>
      <dsp:spPr>
        <a:xfrm rot="3656545">
          <a:off x="2006062" y="4017034"/>
          <a:ext cx="416162" cy="604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/>
        </a:p>
      </dsp:txBody>
      <dsp:txXfrm rot="-5400000">
        <a:off x="2002344" y="4119278"/>
        <a:ext cx="362962" cy="291313"/>
      </dsp:txXfrm>
    </dsp:sp>
    <dsp:sp modelId="{6C953119-3E65-42F0-B2D3-EB403AF90F63}">
      <dsp:nvSpPr>
        <dsp:cNvPr id="0" name=""/>
        <dsp:cNvSpPr/>
      </dsp:nvSpPr>
      <dsp:spPr>
        <a:xfrm>
          <a:off x="1597510" y="4672988"/>
          <a:ext cx="2439261" cy="1463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Liderzy robią kolejny krok - realizują projekty poza</a:t>
          </a:r>
          <a:br>
            <a:rPr lang="pl-PL" sz="1200" b="1" kern="1200" dirty="0"/>
          </a:br>
          <a:r>
            <a:rPr lang="pl-PL" sz="1200" b="1" kern="1200" dirty="0"/>
            <a:t> „Działaj Lokalnie”</a:t>
          </a:r>
          <a:br>
            <a:rPr lang="pl-PL" sz="1200" b="1" kern="1200" dirty="0"/>
          </a:br>
          <a:r>
            <a:rPr lang="pl-PL" sz="1200" b="1" kern="1200" dirty="0"/>
            <a:t>- są dojrzałymi liderami społeczności</a:t>
          </a:r>
        </a:p>
      </dsp:txBody>
      <dsp:txXfrm>
        <a:off x="1640376" y="4715854"/>
        <a:ext cx="2353529" cy="1377824"/>
      </dsp:txXfrm>
    </dsp:sp>
    <dsp:sp modelId="{12D67B53-4A32-4A07-8875-52FAF0C00116}">
      <dsp:nvSpPr>
        <dsp:cNvPr id="0" name=""/>
        <dsp:cNvSpPr/>
      </dsp:nvSpPr>
      <dsp:spPr>
        <a:xfrm rot="10379">
          <a:off x="4355087" y="5108099"/>
          <a:ext cx="766858" cy="604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600" kern="1200"/>
        </a:p>
      </dsp:txBody>
      <dsp:txXfrm>
        <a:off x="4355087" y="5228812"/>
        <a:ext cx="585377" cy="362962"/>
      </dsp:txXfrm>
    </dsp:sp>
    <dsp:sp modelId="{EAB313E7-5832-45BD-8B66-CF9A0B5CEA99}">
      <dsp:nvSpPr>
        <dsp:cNvPr id="0" name=""/>
        <dsp:cNvSpPr/>
      </dsp:nvSpPr>
      <dsp:spPr>
        <a:xfrm>
          <a:off x="5483668" y="4684721"/>
          <a:ext cx="2439261" cy="1463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Instytucje i organizacje lokalne korzystają z pomocy doświadczonych liderów lokalnych</a:t>
          </a:r>
        </a:p>
      </dsp:txBody>
      <dsp:txXfrm>
        <a:off x="5526534" y="4727587"/>
        <a:ext cx="2353529" cy="13778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AA735-DBC7-483E-B98C-BFC03AB61777}">
      <dsp:nvSpPr>
        <dsp:cNvPr id="0" name=""/>
        <dsp:cNvSpPr/>
      </dsp:nvSpPr>
      <dsp:spPr>
        <a:xfrm>
          <a:off x="0" y="202840"/>
          <a:ext cx="2218087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ODL tworzy przyjazne warunki do pracy poczatkującym liderom</a:t>
          </a:r>
        </a:p>
      </dsp:txBody>
      <dsp:txXfrm>
        <a:off x="59399" y="262239"/>
        <a:ext cx="2099289" cy="1098002"/>
      </dsp:txXfrm>
    </dsp:sp>
    <dsp:sp modelId="{810A979A-C170-4235-A098-C4EC4F852D00}">
      <dsp:nvSpPr>
        <dsp:cNvPr id="0" name=""/>
        <dsp:cNvSpPr/>
      </dsp:nvSpPr>
      <dsp:spPr>
        <a:xfrm>
          <a:off x="0" y="1966071"/>
          <a:ext cx="2218087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ODL wspiera początkujących liderów</a:t>
          </a:r>
        </a:p>
      </dsp:txBody>
      <dsp:txXfrm>
        <a:off x="59399" y="2025470"/>
        <a:ext cx="2099289" cy="1098002"/>
      </dsp:txXfrm>
    </dsp:sp>
    <dsp:sp modelId="{40F42038-C5B0-4447-9E08-09F86211A26A}">
      <dsp:nvSpPr>
        <dsp:cNvPr id="0" name=""/>
        <dsp:cNvSpPr/>
      </dsp:nvSpPr>
      <dsp:spPr>
        <a:xfrm>
          <a:off x="0" y="3805498"/>
          <a:ext cx="2218087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/>
            <a:t>ODL organizuje</a:t>
          </a:r>
          <a:br>
            <a:rPr lang="pl-PL" sz="1600" b="1" kern="1200"/>
          </a:br>
          <a:r>
            <a:rPr lang="pl-PL" sz="1600" b="1" kern="1200"/>
            <a:t>i prowadzi lokalny konkurs grantowy</a:t>
          </a:r>
          <a:endParaRPr lang="pl-PL" sz="1600" b="1" kern="1200" dirty="0"/>
        </a:p>
      </dsp:txBody>
      <dsp:txXfrm>
        <a:off x="59399" y="3864897"/>
        <a:ext cx="2099289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B54C7-2CCF-482A-9387-71D60611D5FC}" type="datetimeFigureOut">
              <a:rPr lang="pl-PL" smtClean="0"/>
              <a:t>10.03.2025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BE6AE-3C41-450B-8018-CEDAF15360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4853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2EC06-236D-4DFE-AA8D-91A6D45C70C7}" type="datetimeFigureOut">
              <a:rPr lang="pl-PL" smtClean="0"/>
              <a:t>10.03.2025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27FE5-9C82-47C3-93AF-8582FCA114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638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2525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Fundacje rodzinne zostały wyłączone!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7295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9778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/>
            <a:endParaRPr lang="pl-PL" alt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7392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/>
            <a:endParaRPr lang="pl-PL" alt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0779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353DA3-EB26-411D-B837-AE9E68AF0B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70999" y="1132303"/>
            <a:ext cx="5997001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4780B0C-3D1E-45C3-92AD-3A0412C80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0998" y="3602038"/>
            <a:ext cx="599700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65C872F-BBE8-44AD-BAB0-3DB9047CC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1049-7E19-4EB0-B24C-119694875542}" type="datetime1">
              <a:rPr lang="pl-PL" smtClean="0"/>
              <a:t>10.03.2025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DCE3E3-98C5-49AF-B084-90C14E22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A312E7D-49B1-421E-B0ED-424B5ABBC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D20C60B-A7FB-4916-9F8F-717D063DE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C852AE04-47D9-40A7-99B4-7EA518EB0940}"/>
              </a:ext>
            </a:extLst>
          </p:cNvPr>
          <p:cNvCxnSpPr>
            <a:cxnSpLocks/>
          </p:cNvCxnSpPr>
          <p:nvPr userDrawn="1"/>
        </p:nvCxnSpPr>
        <p:spPr>
          <a:xfrm>
            <a:off x="4670998" y="1351722"/>
            <a:ext cx="599700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Obraz 15">
            <a:extLst>
              <a:ext uri="{FF2B5EF4-FFF2-40B4-BE49-F238E27FC236}">
                <a16:creationId xmlns:a16="http://schemas.microsoft.com/office/drawing/2014/main" id="{BEB039A6-E924-4049-9375-89FC7A09CA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69" y="993913"/>
            <a:ext cx="2979751" cy="436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83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43797" y="397309"/>
            <a:ext cx="10311592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3797" y="1477818"/>
            <a:ext cx="10311592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DA55-852F-49FC-A143-60AD6739E6CE}" type="datetime1">
              <a:rPr lang="pl-PL" smtClean="0"/>
              <a:t>10.03.2025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29511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3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7309"/>
            <a:ext cx="5183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183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0BAB-5528-4AA5-9F55-0C2DF5E47D53}" type="datetime1">
              <a:rPr lang="pl-PL" smtClean="0"/>
              <a:t>10.03.2025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49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49C8-5B88-44CF-8E67-4A3170D19209}" type="datetime1">
              <a:rPr lang="pl-PL" smtClean="0"/>
              <a:t>10.03.2025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2862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53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57013" y="397309"/>
            <a:ext cx="10008152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8623" y="1477818"/>
            <a:ext cx="10091957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D965-4654-4DD7-8001-10BD5547621D}" type="datetime1">
              <a:rPr lang="pl-PL" smtClean="0"/>
              <a:t>10.03.2025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0"/>
            <a:ext cx="68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18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8201" y="397309"/>
            <a:ext cx="10517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1" y="1477818"/>
            <a:ext cx="10517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20E7-15AA-4F41-BDA3-93375AF67187}" type="datetime1">
              <a:rPr lang="pl-PL" smtClean="0"/>
              <a:t>10.03.2025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29511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97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7309"/>
            <a:ext cx="5183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183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A66B-051F-4ED6-9522-58E1C9B7B0F0}" type="datetime1">
              <a:rPr lang="pl-PL" smtClean="0"/>
              <a:t>10.03.2025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715000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37900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37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FB2F-18E2-41DA-BAA6-6E937A8B154B}" type="datetime1">
              <a:rPr lang="pl-PL" smtClean="0"/>
              <a:t>10.03.2025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852530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37900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3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57014" y="397309"/>
            <a:ext cx="10008152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0236" y="1477818"/>
            <a:ext cx="10108734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FB2F-18E2-41DA-BAA6-6E937A8B154B}" type="datetime1">
              <a:rPr lang="pl-PL" smtClean="0"/>
              <a:t>10.03.2025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37900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49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8201" y="397309"/>
            <a:ext cx="10517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1" y="1477818"/>
            <a:ext cx="10517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2FBB-E16B-48E2-9072-D223E635AE27}" type="datetime1">
              <a:rPr lang="pl-PL" smtClean="0"/>
              <a:t>10.03.2025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29511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1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7309"/>
            <a:ext cx="5183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183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28EE-9317-43E9-B82E-A7407A40A4EA}" type="datetime1">
              <a:rPr lang="pl-PL" smtClean="0"/>
              <a:t>10.03.2025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B120536-E9E3-459A-BD4E-84A1C253AC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64655"/>
            <a:ext cx="5715000" cy="692265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37900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68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7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873"/>
            <a:ext cx="10515600" cy="4736090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2962-4FB9-4547-83E0-F6C9674906F5}" type="datetime1">
              <a:rPr lang="pl-PL" smtClean="0"/>
              <a:t>10.03.2025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93019370-6A27-4A4E-BAAC-BD9F01E5E4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67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97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9AB409-BA63-40CC-871A-B99C039F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DF06138-44EF-41FC-BD81-5B679DF6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C452-7DD6-431F-9C4F-5FC5B688881E}" type="datetime1">
              <a:rPr lang="pl-PL" smtClean="0"/>
              <a:t>10.03.2025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A8F8CD5-D9C3-4EFA-B8CC-95443B9E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B6FFF7-29EB-4DF0-8AB6-CE9DDD65C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6133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42BF41-5A24-44F1-9255-B44AAC00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74A6D67-333D-4EC7-8F1C-AA67C795B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709F372-6A1D-499E-98B9-81699BDF7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1C5B-FD90-4FD9-BA37-6474F500186C}" type="datetime1">
              <a:rPr lang="pl-PL" smtClean="0"/>
              <a:t>10.03.2025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005AA05-B7EC-41C5-ACE2-4ECBCCC7D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1662289-2D33-4799-85BD-71FD3FCB7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6571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CB088B-8171-4260-BACA-0DDC1F22B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EA20E6-1C6C-4D8B-B809-85221C40B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F79B134-3315-4F7D-AF4F-530EE2294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EBD811C-5688-4BD5-B4F0-DE7E20BB2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6E50-11D0-4406-85C1-3458F13E4D97}" type="datetime1">
              <a:rPr lang="pl-PL" smtClean="0"/>
              <a:t>10.03.2025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7E84D2E-AAB2-4D73-A315-D8568EB03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33CD9D3-5B2B-4B7E-8BD9-86B0F7C9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7402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46D0C3-2B52-48ED-BEE2-C8AAC6F29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75007A1-039F-4E9A-84EC-B7EC1F8A2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F2D4-5FED-49CE-81B9-D836FA4287FA}" type="datetime1">
              <a:rPr lang="pl-PL" smtClean="0"/>
              <a:t>10.03.2025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120D596-F4D1-4F73-94B9-2FFA3C36D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19EF459-EA31-4297-B685-A8C77D4C5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4847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9A4D152-E2AE-4EAD-8AA7-79765A1E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9B21-5B50-4664-8374-247429DBE6CE}" type="datetime1">
              <a:rPr lang="pl-PL" smtClean="0"/>
              <a:t>10.03.2025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221A193-D65E-42A8-86DD-B035C2B11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9530DAC-100F-4A4E-9E28-F9ABA764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5089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DA3AAB-8689-4E70-BA02-23BB4C1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B446B4-4906-4F8F-8432-8BF7B486E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FF03B14-410E-4BEB-8C35-CD61D0620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0C1FFE7-F6A1-479D-A623-0FC4ABEA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3F05-71AC-448A-9CC9-38A73B5B23B7}" type="datetime1">
              <a:rPr lang="pl-PL" smtClean="0"/>
              <a:t>10.03.2025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824945E-E413-48EC-B4CF-843167C3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A33E252-7811-4A7A-B5E5-85AE56168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2843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EDD7EC-E0AC-4097-A65F-968EE5A8C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7BEB9E6-9AE1-43A4-865B-7BDB7BD3EF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2E1106D-FC34-42F5-9579-64F2B3534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8947054-C535-49B2-B033-DECC4BF93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957B-5BB2-4506-B918-CBC495175F7E}" type="datetime1">
              <a:rPr lang="pl-PL" smtClean="0"/>
              <a:t>10.03.2025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1B2FA01-5583-45E1-8C15-8CAB6ABCA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0909E4D-E68C-4303-80D3-BDE332A3C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1934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507EAB-40D5-4A3B-AAAE-E263D3CEA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E2121F4-66CC-4855-9F76-530494C85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F85C8ED-1290-41F8-82DD-F94BEF510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14CB-C553-4F52-8CBE-1120FF3A2065}" type="datetime1">
              <a:rPr lang="pl-PL" smtClean="0"/>
              <a:t>10.03.2025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124D742-4826-49EB-928B-5CF5EB57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682A1F7-7ED1-4E56-BFF6-19DF1656B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0301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49E612D-45FA-4888-A16A-304658130C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4ADFBAE-142F-427E-AC67-138091138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4B0B9D1-54C8-4EAE-9384-44F52739C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04F7-1C0B-4DE8-A3E8-E2A0D20A5EDF}" type="datetime1">
              <a:rPr lang="pl-PL" smtClean="0"/>
              <a:t>10.03.2025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66FCE0C-F13E-48C8-8462-CE6C089E7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FB3EBF6-DC97-4E3D-99DD-1DD40BCB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675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7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80F8-FCE1-4745-AEBA-107ECC30E209}" type="datetime1">
              <a:rPr lang="pl-PL" smtClean="0"/>
              <a:t>10.03.2025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6AAE843-3ED4-4A3A-904D-6AE4E3C250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2"/>
            <a:ext cx="277091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3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7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1FF7-70CD-4747-9BD4-B7F2CFDB7923}" type="datetime1">
              <a:rPr lang="pl-PL" smtClean="0"/>
              <a:t>10.03.2025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C3D6F52-E375-4B00-A108-6C5F2D40AE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295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3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8729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476"/>
            <a:ext cx="10515600" cy="470848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7B26-227B-47E3-857D-C4FC6AD409BA}" type="datetime1">
              <a:rPr lang="pl-PL" smtClean="0"/>
              <a:t>10.03.2025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C4F19C9-8691-4BFE-A737-88E3608AD5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709" y="0"/>
            <a:ext cx="30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40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>
            <a:normAutofit/>
          </a:bodyPr>
          <a:lstStyle>
            <a:lvl1pPr>
              <a:defRPr sz="3600" b="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476"/>
            <a:ext cx="10515600" cy="470848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FD1B-11CC-4CAC-87BC-5739CE238607}" type="datetime1">
              <a:rPr lang="pl-PL" smtClean="0"/>
              <a:t>10.03.2025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52E590AC-ADC8-4EF0-B6A4-E4430EA822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6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3722" y="397309"/>
            <a:ext cx="5431666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3722" y="1477818"/>
            <a:ext cx="5431666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A518-F7A8-4CC2-9E65-5BB70C7EE1D9}" type="datetime1">
              <a:rPr lang="pl-PL" smtClean="0"/>
              <a:t>10.03.2025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6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B84E-54BF-44C8-812A-EA7D8A0BC540}" type="datetime1">
              <a:rPr lang="pl-PL" smtClean="0"/>
              <a:t>10.03.2025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852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0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48623" y="397309"/>
            <a:ext cx="10016541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8624" y="1477818"/>
            <a:ext cx="10100346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3A15-A02D-475E-9354-5874D9C26805}" type="datetime1">
              <a:rPr lang="pl-PL" smtClean="0"/>
              <a:t>10.03.2025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10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4A338BD-314F-4173-800A-190DD613D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E590C17-148F-4B0D-84CC-A19504432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BA28C81-A31D-444B-881F-B40EC1A69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D99EE-F8EB-492C-A734-7DFB9E52530D}" type="datetime1">
              <a:rPr lang="pl-PL" smtClean="0"/>
              <a:t>10.03.2025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ED5537E-8BA4-40EE-93D0-D3C00E516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5F68CF0-47FF-4D2B-AC78-D2D2C221C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CC5EE9B-8997-4403-B060-F41A2EA14F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1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4A338BD-314F-4173-800A-190DD613D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E590C17-148F-4B0D-84CC-A19504432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BA28C81-A31D-444B-881F-B40EC1A69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D99EE-F8EB-492C-A734-7DFB9E52530D}" type="datetime1">
              <a:rPr lang="pl-PL" smtClean="0"/>
              <a:t>10.03.2025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ED5537E-8BA4-40EE-93D0-D3C00E516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5F68CF0-47FF-4D2B-AC78-D2D2C221C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CC5EE9B-8997-4403-B060-F41A2EA14FB0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29511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7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generatorspoleczny.pl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eneratorspoleczny.pl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kold.pl/" TargetMode="External"/><Relationship Id="rId4" Type="http://schemas.openxmlformats.org/officeDocument/2006/relationships/hyperlink" Target="mailto:biuro@kold.p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generatorspoleczny.pl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generatorspoleczny.pl/" TargetMode="Externa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dzialajlokalnie.pl/strefa-grantobiorcy/" TargetMode="Externa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dzialajlokalnie.pl/strefa-grantobiorcy/" TargetMode="Externa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FA0E89-D7B1-47A9-B93E-35B7C75C0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6290" y="1180429"/>
            <a:ext cx="5974542" cy="2387600"/>
          </a:xfrm>
        </p:spPr>
        <p:txBody>
          <a:bodyPr anchor="ctr">
            <a:normAutofit/>
          </a:bodyPr>
          <a:lstStyle/>
          <a:p>
            <a:r>
              <a:rPr lang="pl-PL" altLang="pl-PL" b="1" dirty="0"/>
              <a:t>Spotkanie informacyjne</a:t>
            </a:r>
            <a:br>
              <a:rPr lang="pl-PL" altLang="pl-PL" b="1" dirty="0"/>
            </a:br>
            <a:r>
              <a:rPr lang="pl-PL" altLang="pl-PL" b="1" dirty="0"/>
              <a:t>dla wnioskodawców </a:t>
            </a:r>
            <a:br>
              <a:rPr lang="pl-PL" altLang="pl-PL" b="1" dirty="0"/>
            </a:br>
            <a:r>
              <a:rPr lang="pl-PL" altLang="pl-PL" b="1" dirty="0"/>
              <a:t>programu „Działaj Lokalnie”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E1D5D87-AAA7-453D-813C-92615DB4E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5060" y="3821172"/>
            <a:ext cx="5997002" cy="1856399"/>
          </a:xfrm>
        </p:spPr>
        <p:txBody>
          <a:bodyPr/>
          <a:lstStyle/>
          <a:p>
            <a:r>
              <a:rPr lang="pl-PL" altLang="pl-PL" dirty="0">
                <a:solidFill>
                  <a:schemeClr val="tx1"/>
                </a:solidFill>
                <a:latin typeface="+mj-lt"/>
              </a:rPr>
              <a:t>Konkurs „Działaj </a:t>
            </a:r>
            <a:r>
              <a:rPr lang="pl-PL" altLang="pl-PL" dirty="0">
                <a:latin typeface="+mj-lt"/>
              </a:rPr>
              <a:t>Lokalnie 2025</a:t>
            </a:r>
            <a:r>
              <a:rPr lang="pl-PL" altLang="pl-PL" dirty="0">
                <a:solidFill>
                  <a:schemeClr val="tx1"/>
                </a:solidFill>
                <a:latin typeface="+mj-lt"/>
              </a:rPr>
              <a:t>”</a:t>
            </a:r>
          </a:p>
          <a:p>
            <a:r>
              <a:rPr lang="pl-PL" b="1" dirty="0">
                <a:latin typeface="+mj-lt"/>
              </a:rPr>
              <a:t>Lokalna Grupa Działania KOLD</a:t>
            </a:r>
          </a:p>
          <a:p>
            <a:endParaRPr lang="pl-PL" b="1" dirty="0">
              <a:latin typeface="+mj-lt"/>
            </a:endParaRPr>
          </a:p>
          <a:p>
            <a:r>
              <a:rPr lang="pl-PL" sz="1600" i="1" dirty="0">
                <a:latin typeface="+mj-lt"/>
              </a:rPr>
              <a:t>Pniewy, 10.03.2025 r.</a:t>
            </a:r>
            <a:endParaRPr lang="pl-PL" sz="1600" i="1" dirty="0"/>
          </a:p>
        </p:txBody>
      </p:sp>
    </p:spTree>
    <p:extLst>
      <p:ext uri="{BB962C8B-B14F-4D97-AF65-F5344CB8AC3E}">
        <p14:creationId xmlns:p14="http://schemas.microsoft.com/office/powerpoint/2010/main" val="2111901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7D56C2-C937-4173-8352-138FFC146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9" y="1132303"/>
            <a:ext cx="5997001" cy="1655762"/>
          </a:xfrm>
        </p:spPr>
        <p:txBody>
          <a:bodyPr anchor="ctr">
            <a:normAutofit/>
          </a:bodyPr>
          <a:lstStyle/>
          <a:p>
            <a:r>
              <a:rPr lang="pl-PL" sz="3200" b="1" dirty="0"/>
              <a:t>Zasady udziału</a:t>
            </a:r>
            <a:br>
              <a:rPr lang="pl-PL" sz="3200" b="1" dirty="0"/>
            </a:br>
            <a:r>
              <a:rPr lang="pl-PL" sz="3200" b="1" dirty="0"/>
              <a:t>w Programie</a:t>
            </a:r>
            <a:endParaRPr 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999" y="2788065"/>
            <a:ext cx="6293924" cy="353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82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Generator Społeczny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>
          <a:xfrm>
            <a:off x="6172200" y="1444364"/>
            <a:ext cx="5268686" cy="47118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/>
              <a:t>W 2023 roku uruchomiony został Generator Społeczny:</a:t>
            </a:r>
          </a:p>
          <a:p>
            <a:pPr marL="0" indent="0">
              <a:buNone/>
            </a:pPr>
            <a:r>
              <a:rPr lang="pl-PL" sz="2400" dirty="0">
                <a:hlinkClick r:id="rId2"/>
              </a:rPr>
              <a:t>https://generatorspoleczny.pl</a:t>
            </a: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Jest to nowe narzędzie, w którym są:</a:t>
            </a:r>
          </a:p>
          <a:p>
            <a:r>
              <a:rPr lang="pl-PL" sz="2400" dirty="0"/>
              <a:t>składane wnioski</a:t>
            </a:r>
          </a:p>
          <a:p>
            <a:r>
              <a:rPr lang="pl-PL" sz="2400" dirty="0"/>
              <a:t>podpisywane umowy (wkrótce)</a:t>
            </a:r>
          </a:p>
          <a:p>
            <a:r>
              <a:rPr lang="pl-PL" sz="2400" dirty="0"/>
              <a:t>rozliczane projekty</a:t>
            </a:r>
          </a:p>
          <a:p>
            <a:endParaRPr lang="pl-PL" sz="2400" dirty="0"/>
          </a:p>
          <a:p>
            <a:pPr marL="0" indent="0">
              <a:buNone/>
            </a:pPr>
            <a:r>
              <a:rPr lang="pl-PL" sz="2400" dirty="0"/>
              <a:t>Każdy wnioskodawca musi założyć konto!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11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5" y="1849448"/>
            <a:ext cx="5040000" cy="3505950"/>
          </a:xfrm>
          <a:prstGeom prst="rect">
            <a:avLst/>
          </a:prstGeom>
        </p:spPr>
      </p:pic>
      <p:pic>
        <p:nvPicPr>
          <p:cNvPr id="7" name="Obraz 6" descr="Obraz zawierający tekst, Czcionka, logo, projekt graficzny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3A025295-948B-8E09-16CF-27D3CD9827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986" y="4984595"/>
            <a:ext cx="1000576" cy="56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1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66F31D2-B8DD-4AB6-8BA4-CEA7DC229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pl-PL" altLang="pl-PL" sz="2800" dirty="0">
              <a:latin typeface="+mj-lt"/>
            </a:endParaRPr>
          </a:p>
          <a:p>
            <a:endParaRPr lang="pl-PL" altLang="pl-PL" sz="2800" dirty="0">
              <a:latin typeface="+mj-lt"/>
            </a:endParaRPr>
          </a:p>
          <a:p>
            <a:r>
              <a:rPr lang="pl-PL" altLang="pl-PL" sz="11200" dirty="0">
                <a:latin typeface="+mj-lt"/>
              </a:rPr>
              <a:t>W ramach konkursu wsparte mogą być projekty, które:</a:t>
            </a:r>
            <a:endParaRPr lang="pl-PL" sz="11200" dirty="0">
              <a:latin typeface="+mj-lt"/>
            </a:endParaRPr>
          </a:p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77CF2C-DEE5-419F-9FAF-F3362614EA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8623" y="2009630"/>
            <a:ext cx="10100346" cy="4711845"/>
          </a:xfrm>
          <a:noFill/>
        </p:spPr>
        <p:txBody>
          <a:bodyPr>
            <a:normAutofit/>
          </a:bodyPr>
          <a:lstStyle/>
          <a:p>
            <a:r>
              <a:rPr lang="pl-PL" sz="2000" b="1" dirty="0"/>
              <a:t>zakładają współdziałanie mieszkańców</a:t>
            </a:r>
            <a:r>
              <a:rPr lang="pl-PL" sz="2000" dirty="0"/>
              <a:t>, dzięki któremu możliwe jest osiąganie celów</a:t>
            </a:r>
            <a:br>
              <a:rPr lang="pl-PL" sz="2000" dirty="0"/>
            </a:br>
            <a:r>
              <a:rPr lang="pl-PL" sz="2000" dirty="0"/>
              <a:t>o charakterze dobra wspólnego, wynikają z konkretnych potrzeb danej społeczności,</a:t>
            </a:r>
          </a:p>
          <a:p>
            <a:r>
              <a:rPr lang="pl-PL" sz="2000" b="1" dirty="0"/>
              <a:t>mają jasno określony cel, dobrze zaplanowane działania, mierzalne rezultaty i rozsądne koszty realizacji,</a:t>
            </a:r>
          </a:p>
          <a:p>
            <a:r>
              <a:rPr lang="pl-PL" sz="2000" b="1" dirty="0"/>
              <a:t>przewidują takie działania, które będą kierowane do określonej grupy odbiorców</a:t>
            </a:r>
            <a:r>
              <a:rPr lang="pl-PL" sz="2000" dirty="0"/>
              <a:t>,</a:t>
            </a:r>
            <a:br>
              <a:rPr lang="pl-PL" sz="2000" dirty="0"/>
            </a:br>
            <a:r>
              <a:rPr lang="pl-PL" sz="2000" dirty="0"/>
              <a:t>a jednocześnie będą służyć całej społeczności,</a:t>
            </a:r>
          </a:p>
          <a:p>
            <a:r>
              <a:rPr lang="pl-PL" sz="2000" b="1" dirty="0"/>
              <a:t>będą realizowane wspólnymi siłami mieszkańców i instytucji życia lokalnego </a:t>
            </a:r>
            <a:r>
              <a:rPr lang="pl-PL" sz="2000" dirty="0"/>
              <a:t>– samorządów, przedsiębiorców i organizacji społecznych,</a:t>
            </a:r>
          </a:p>
          <a:p>
            <a:r>
              <a:rPr lang="pl-PL" sz="2000" b="1" dirty="0"/>
              <a:t>będą umiejętnie i w sposób przemyślany angażowały zasoby lokalne </a:t>
            </a:r>
            <a:r>
              <a:rPr lang="pl-PL" sz="2000" dirty="0"/>
              <a:t>– naturalne, społeczne, ludzkie i finansowe.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9E7145-66EB-4E3A-951C-544D26F0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2692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9AFA850E-3F45-40E5-BB2A-C285C95B115A}"/>
              </a:ext>
            </a:extLst>
          </p:cNvPr>
          <p:cNvSpPr txBox="1"/>
          <p:nvPr/>
        </p:nvSpPr>
        <p:spPr>
          <a:xfrm>
            <a:off x="221378" y="704749"/>
            <a:ext cx="530592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b="1" dirty="0">
                <a:solidFill>
                  <a:schemeClr val="bg1"/>
                </a:solidFill>
              </a:rPr>
              <a:t>W Programie wysoko oceniane będą projekty, które proponują nowe działania lub nową ofertę dla mieszkańców, albo włączają nowe środowiska w prowadzone wcześniej działania.</a:t>
            </a: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b="1" dirty="0">
                <a:solidFill>
                  <a:schemeClr val="bg1"/>
                </a:solidFill>
              </a:rPr>
              <a:t> </a:t>
            </a: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b="1" dirty="0">
                <a:solidFill>
                  <a:schemeClr val="bg1"/>
                </a:solidFill>
              </a:rPr>
              <a:t>Od wnioskodawców oczekujemy nowych pomysłów, nowych ofert, które mogą być adaptacją działań podejmowanych przez inne środowiska lub zupełnie nową propozycją.</a:t>
            </a: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000" b="1" dirty="0">
              <a:solidFill>
                <a:schemeClr val="bg1"/>
              </a:solidFill>
            </a:endParaRP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b="1" dirty="0">
                <a:solidFill>
                  <a:schemeClr val="bg1"/>
                </a:solidFill>
              </a:rPr>
              <a:t>Składane do konkursu projekty mogą być rozwinięciem wcześniej podjętych działań. </a:t>
            </a: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000" b="1" dirty="0">
              <a:solidFill>
                <a:schemeClr val="bg1"/>
              </a:solidFill>
            </a:endParaRP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000" b="1" dirty="0">
              <a:solidFill>
                <a:schemeClr val="bg1"/>
              </a:solidFill>
            </a:endParaRP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b="1" dirty="0">
                <a:solidFill>
                  <a:schemeClr val="bg1"/>
                </a:solidFill>
              </a:rPr>
              <a:t>W Konkursie nie będą finansowane działania akcyjne i jednorazowe wydarzenia</a:t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(trwające krócej niż 2/3miesiące).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26AEF1E-B08C-4D29-A5A3-BAA6954E6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13</a:t>
            </a:fld>
            <a:endParaRPr lang="pl-PL"/>
          </a:p>
        </p:txBody>
      </p:sp>
      <p:pic>
        <p:nvPicPr>
          <p:cNvPr id="7" name="Obraz 6" descr="Obraz zawierający tekst, osoba&#10;&#10;Opis wygenerowany automatycznie">
            <a:extLst>
              <a:ext uri="{FF2B5EF4-FFF2-40B4-BE49-F238E27FC236}">
                <a16:creationId xmlns:a16="http://schemas.microsoft.com/office/drawing/2014/main" id="{7AC71C03-BE45-45EE-B0CE-96411AE002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337" y="1591632"/>
            <a:ext cx="5965407" cy="3979381"/>
          </a:xfrm>
          <a:prstGeom prst="rect">
            <a:avLst/>
          </a:prstGeom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419999D9-4792-42FE-B2E4-00036C697678}"/>
              </a:ext>
            </a:extLst>
          </p:cNvPr>
          <p:cNvCxnSpPr>
            <a:cxnSpLocks/>
          </p:cNvCxnSpPr>
          <p:nvPr/>
        </p:nvCxnSpPr>
        <p:spPr>
          <a:xfrm flipV="1">
            <a:off x="221376" y="4703661"/>
            <a:ext cx="1674795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11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36E6461-8FB7-4C29-A09E-A29E64193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pl-PL" altLang="pl-PL" sz="2800" dirty="0">
                <a:latin typeface="+mj-lt"/>
              </a:rPr>
              <a:t>Kto może ubiegać się o dotację? </a:t>
            </a:r>
            <a:endParaRPr lang="pl-PL" sz="2800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D0B0E2-F7EE-4CC0-946B-37CF5A74B98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organizacje pozarządowe</a:t>
            </a:r>
            <a:r>
              <a:rPr lang="pl-PL" sz="2000" dirty="0"/>
              <a:t> </a:t>
            </a:r>
          </a:p>
          <a:p>
            <a:pPr marL="536575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pl-PL" sz="2000" dirty="0"/>
              <a:t>posiadające osobowość prawną (np. fundacje, stowarzyszenia, uczniowskie kluby sportowe, organizacje społeczno-zawodowe rolników, koła gospodyń wiejskich wpisane do Krajowego Rejestru Kół Gospodyń Wiejskich prowadzonego przez Agencję Restrukturyzacji</a:t>
            </a:r>
            <a:br>
              <a:rPr lang="pl-PL" sz="2000" dirty="0"/>
            </a:br>
            <a:r>
              <a:rPr lang="pl-PL" sz="2000" dirty="0"/>
              <a:t>i Modernizacji Rolnictwa), </a:t>
            </a:r>
            <a:br>
              <a:rPr lang="pl-PL" sz="2000" dirty="0"/>
            </a:br>
            <a:r>
              <a:rPr lang="pl-PL" sz="2000" dirty="0"/>
              <a:t>z wyłączeniem: Lokalnych Grup Działania, Lokalnych Grup Rybackich, Lokalnych Organizacji Turystycznych, związków stowarzyszeń, fundacji skarbu państwa i ich oddziałów, fundacji rodzinnych, fundacji utworzonych przez partie polityczne i stowarzyszeń związanych</a:t>
            </a:r>
            <a:br>
              <a:rPr lang="pl-PL" sz="2000" dirty="0"/>
            </a:br>
            <a:r>
              <a:rPr lang="pl-PL" sz="2000" dirty="0"/>
              <a:t>z partiami politycznymi, stowarzyszeń i fundacji założonych przez samorządy lokalne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zarejestrowane w ewidencji prowadzonej przez starostę stowarzyszenia zwykłe,</a:t>
            </a:r>
            <a:endParaRPr lang="pl-PL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oddziały terenowe organizacji pozarządowych posiadające osobowość prawną,</a:t>
            </a:r>
          </a:p>
          <a:p>
            <a:pPr marL="536575" indent="0">
              <a:buNone/>
              <a:defRPr/>
            </a:pPr>
            <a:r>
              <a:rPr lang="pl-PL" sz="2400" dirty="0"/>
              <a:t>Inicjatywa Działaj Lokalnie to forma dofinansowania projektów realizowanych przez nieformalną grupę mieszkańców we współpracy z Ośrodkiem Działaj Lokalnie. </a:t>
            </a:r>
          </a:p>
          <a:p>
            <a:pPr>
              <a:buFont typeface="Arial" charset="0"/>
              <a:buChar char="•"/>
              <a:defRPr/>
            </a:pPr>
            <a:endParaRPr lang="pl-PL" sz="2800" b="1" dirty="0"/>
          </a:p>
          <a:p>
            <a:pPr>
              <a:buFont typeface="Arial" charset="0"/>
              <a:buChar char="•"/>
              <a:defRPr/>
            </a:pPr>
            <a:endParaRPr lang="pl-PL" sz="2200" b="1" dirty="0"/>
          </a:p>
          <a:p>
            <a:pPr>
              <a:buFont typeface="Arial" charset="0"/>
              <a:buChar char="•"/>
              <a:defRPr/>
            </a:pPr>
            <a:endParaRPr lang="pl-PL" sz="2800" dirty="0"/>
          </a:p>
          <a:p>
            <a:endParaRPr lang="pl-PL" dirty="0"/>
          </a:p>
        </p:txBody>
      </p:sp>
      <p:sp>
        <p:nvSpPr>
          <p:cNvPr id="18" name="Symbol zastępczy numeru slajdu 17">
            <a:extLst>
              <a:ext uri="{FF2B5EF4-FFF2-40B4-BE49-F238E27FC236}">
                <a16:creationId xmlns:a16="http://schemas.microsoft.com/office/drawing/2014/main" id="{00A04821-5C76-4790-B19B-6E48DC48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14</a:t>
            </a:fld>
            <a:endParaRPr lang="pl-PL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509F5413-AD44-48AB-8FC1-9BA1D0864071}"/>
              </a:ext>
            </a:extLst>
          </p:cNvPr>
          <p:cNvCxnSpPr>
            <a:cxnSpLocks/>
          </p:cNvCxnSpPr>
          <p:nvPr/>
        </p:nvCxnSpPr>
        <p:spPr>
          <a:xfrm>
            <a:off x="1347725" y="2039391"/>
            <a:ext cx="9832" cy="2606658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444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36E6461-8FB7-4C29-A09E-A29E64193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pl-PL" altLang="pl-PL" sz="2800" dirty="0">
                <a:latin typeface="+mj-lt"/>
              </a:rPr>
              <a:t>Kto może ubiegać się o dotację?  </a:t>
            </a:r>
            <a:endParaRPr lang="pl-PL" sz="2800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D0B0E2-F7EE-4CC0-946B-37CF5A74B98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endParaRPr lang="pl-PL" sz="2800" dirty="0"/>
          </a:p>
          <a:p>
            <a:endParaRPr lang="pl-PL" dirty="0"/>
          </a:p>
        </p:txBody>
      </p:sp>
      <p:sp>
        <p:nvSpPr>
          <p:cNvPr id="14" name="Symbol zastępczy numeru slajdu 13">
            <a:extLst>
              <a:ext uri="{FF2B5EF4-FFF2-40B4-BE49-F238E27FC236}">
                <a16:creationId xmlns:a16="http://schemas.microsoft.com/office/drawing/2014/main" id="{9CE014A1-5DB8-4D17-AD7C-77051E18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15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712FC29-33F1-4E75-A789-F10494531D38}"/>
              </a:ext>
            </a:extLst>
          </p:cNvPr>
          <p:cNvSpPr txBox="1"/>
          <p:nvPr/>
        </p:nvSpPr>
        <p:spPr>
          <a:xfrm>
            <a:off x="1070113" y="3510625"/>
            <a:ext cx="104246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pl-PL" sz="2000" dirty="0"/>
              <a:t>W konkursie nie mogą wziąć udziału:</a:t>
            </a:r>
          </a:p>
          <a:p>
            <a:pPr marL="822325" indent="-285750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organizacje/instytucje niewymienione na poprzednich slajdach lub te będące w likwidacji.</a:t>
            </a:r>
          </a:p>
          <a:p>
            <a:pPr marL="536575">
              <a:defRPr/>
            </a:pPr>
            <a:endParaRPr lang="pl-PL" sz="1800" dirty="0">
              <a:highlight>
                <a:srgbClr val="FFFF00"/>
              </a:highlight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2ABB23B-326B-40F9-907C-2538853D3723}"/>
              </a:ext>
            </a:extLst>
          </p:cNvPr>
          <p:cNvSpPr txBox="1"/>
          <p:nvPr/>
        </p:nvSpPr>
        <p:spPr>
          <a:xfrm>
            <a:off x="1053298" y="1302026"/>
            <a:ext cx="97505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pl-PL" sz="2000" dirty="0"/>
              <a:t>W konkursie mogą wziąć udział te organizacje i instytucje</a:t>
            </a:r>
            <a:br>
              <a:rPr lang="pl-PL" sz="2000" dirty="0"/>
            </a:br>
            <a:r>
              <a:rPr lang="pl-PL" sz="2000" dirty="0"/>
              <a:t>oraz grupy, które spełniają łącznie poniższe warunki: </a:t>
            </a:r>
          </a:p>
          <a:p>
            <a:pPr marL="879475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mają siedzibę w </a:t>
            </a:r>
            <a:r>
              <a:rPr lang="pl-PL" sz="2000" b="1" dirty="0"/>
              <a:t>gminach: Duszniki, Kuślin, Lwówek, Opalenica, Miedzichowo, Nowy Tomyśl, Pniewy.</a:t>
            </a:r>
            <a:endParaRPr lang="pl-PL" sz="2000" dirty="0"/>
          </a:p>
          <a:p>
            <a:pPr marL="879475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oraz planują prowadzić działania na terenie przynajmniej jednej z wymienionych gmin. 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5ABF72EE-3D64-433C-B911-641333C93672}"/>
              </a:ext>
            </a:extLst>
          </p:cNvPr>
          <p:cNvCxnSpPr>
            <a:cxnSpLocks/>
          </p:cNvCxnSpPr>
          <p:nvPr/>
        </p:nvCxnSpPr>
        <p:spPr>
          <a:xfrm flipH="1">
            <a:off x="1242959" y="3322939"/>
            <a:ext cx="2275493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482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8017" y="372985"/>
            <a:ext cx="3990666" cy="5983365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2555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7356A9-9E78-4028-9951-1C94FFCC14F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200" b="1" dirty="0"/>
              <a:t>Kwota dotacji: </a:t>
            </a:r>
            <a:r>
              <a:rPr lang="pl-PL" altLang="pl-PL" sz="2200" dirty="0"/>
              <a:t>maksymalnie </a:t>
            </a:r>
            <a:r>
              <a:rPr lang="pl-PL" sz="2200" b="1" dirty="0"/>
              <a:t>6.000 zł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sz="2200" b="1" dirty="0"/>
              <a:t>Harmonogram: </a:t>
            </a:r>
            <a:r>
              <a:rPr lang="pl-PL" sz="2200" dirty="0"/>
              <a:t>minimum </a:t>
            </a:r>
            <a:r>
              <a:rPr lang="pl-PL" sz="2200" b="1" dirty="0"/>
              <a:t>3</a:t>
            </a:r>
            <a:r>
              <a:rPr lang="pl-PL" sz="2200" dirty="0"/>
              <a:t>, maksymalnie </a:t>
            </a:r>
            <a:r>
              <a:rPr lang="pl-PL" sz="2200" b="1" dirty="0"/>
              <a:t>6</a:t>
            </a:r>
            <a:r>
              <a:rPr lang="pl-PL" sz="2200" dirty="0"/>
              <a:t> miesiące trwania projektu,</a:t>
            </a:r>
            <a:br>
              <a:rPr lang="pl-PL" sz="2200" dirty="0"/>
            </a:br>
            <a:r>
              <a:rPr lang="pl-PL" sz="2200" dirty="0"/>
              <a:t>w okresie między </a:t>
            </a:r>
            <a:r>
              <a:rPr lang="pl-PL" sz="2200" b="1" dirty="0"/>
              <a:t>01.05.2025- 30.11.2025r.</a:t>
            </a:r>
            <a:endParaRPr lang="pl-PL" sz="2200" dirty="0"/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200" b="1" dirty="0"/>
              <a:t>Pula na dotacje:</a:t>
            </a:r>
            <a:r>
              <a:rPr lang="pl-PL" altLang="pl-PL" sz="2200" b="1" dirty="0">
                <a:solidFill>
                  <a:srgbClr val="FF00FF"/>
                </a:solidFill>
              </a:rPr>
              <a:t> </a:t>
            </a:r>
            <a:r>
              <a:rPr lang="pl-PL" altLang="pl-PL" sz="2200" b="1" dirty="0"/>
              <a:t>55 000,00 zł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altLang="pl-PL" sz="2200" b="1" dirty="0"/>
              <a:t>Termin złożenia wniosku: 17.03.- 16.04.2025r,</a:t>
            </a:r>
            <a:r>
              <a:rPr lang="pl-PL" altLang="pl-PL" sz="2200" b="1" dirty="0">
                <a:solidFill>
                  <a:srgbClr val="FF00FF"/>
                </a:solidFill>
              </a:rPr>
              <a:t> </a:t>
            </a:r>
            <a:r>
              <a:rPr lang="pl-PL" altLang="pl-PL" sz="2200" b="1" dirty="0"/>
              <a:t>przez generator dostępny na stronie</a:t>
            </a:r>
            <a:r>
              <a:rPr lang="pl-PL" altLang="pl-PL" sz="2200" b="1" dirty="0">
                <a:solidFill>
                  <a:srgbClr val="FF00FF"/>
                </a:solidFill>
              </a:rPr>
              <a:t> 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https://generatorspoleczny.pl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pl-PL" altLang="pl-PL" sz="2200" b="1" dirty="0">
              <a:solidFill>
                <a:srgbClr val="FF00FF"/>
              </a:solidFill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200" b="1" dirty="0"/>
              <a:t>Czas realizacji projektów: 1 maja 2025 </a:t>
            </a:r>
            <a:r>
              <a:rPr lang="pl-PL" altLang="pl-PL" sz="2200" dirty="0"/>
              <a:t>–</a:t>
            </a:r>
            <a:r>
              <a:rPr lang="pl-PL" altLang="pl-PL" sz="2200" b="1" dirty="0"/>
              <a:t> 31 grudnia 2025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200" b="1" dirty="0"/>
              <a:t>Konsultacje udzielane będą w: siedzibie ODL 61 4424160 e-mail: </a:t>
            </a:r>
            <a:r>
              <a:rPr lang="pl-PL" altLang="pl-PL" sz="2200" b="1" dirty="0">
                <a:solidFill>
                  <a:srgbClr val="FF00FF"/>
                </a:solidFill>
                <a:hlinkClick r:id="rId4"/>
              </a:rPr>
              <a:t>biuro@kold.pl</a:t>
            </a:r>
            <a:r>
              <a:rPr lang="pl-PL" altLang="pl-PL" sz="2200" b="1" dirty="0"/>
              <a:t>,</a:t>
            </a:r>
            <a:r>
              <a:rPr lang="pl-PL" altLang="pl-PL" sz="2200" b="1" dirty="0">
                <a:solidFill>
                  <a:srgbClr val="FF00FF"/>
                </a:solidFill>
              </a:rPr>
              <a:t> </a:t>
            </a:r>
            <a:r>
              <a:rPr lang="pl-PL" altLang="pl-PL" sz="2200" b="1" dirty="0"/>
              <a:t>Lwówek, Rynek 33/1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200" b="1" dirty="0"/>
              <a:t>Formularz wniosku i regulamin konkursu można obejrzeć na stronie: </a:t>
            </a:r>
            <a:r>
              <a:rPr lang="pl-PL" altLang="pl-PL" sz="2200" b="1" dirty="0">
                <a:solidFill>
                  <a:srgbClr val="FF00FF"/>
                </a:solidFill>
                <a:hlinkClick r:id="rId5"/>
              </a:rPr>
              <a:t>www.kold.pl</a:t>
            </a:r>
            <a:endParaRPr lang="pl-PL" altLang="pl-PL" sz="2200" b="1" dirty="0">
              <a:solidFill>
                <a:srgbClr val="FF00FF"/>
              </a:solidFill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pl-PL" altLang="pl-PL" sz="2200" b="1" dirty="0">
              <a:solidFill>
                <a:srgbClr val="FF00FF"/>
              </a:solidFill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pl-PL" altLang="pl-PL" sz="2000" b="1" dirty="0">
              <a:solidFill>
                <a:srgbClr val="FF00FF"/>
              </a:solidFill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pl-PL" altLang="pl-PL" sz="2000" b="1" dirty="0">
              <a:solidFill>
                <a:srgbClr val="FF00FF"/>
              </a:solidFill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pl-PL" altLang="pl-PL" sz="2000" b="1" dirty="0">
              <a:solidFill>
                <a:srgbClr val="FF00FF"/>
              </a:solidFill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517D594-9FDE-42C6-B5FD-E5D71E6DF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17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0B0419D-3E9E-4D1F-967D-E65C0908DE11}"/>
              </a:ext>
            </a:extLst>
          </p:cNvPr>
          <p:cNvSpPr txBox="1"/>
          <p:nvPr/>
        </p:nvSpPr>
        <p:spPr>
          <a:xfrm>
            <a:off x="187865" y="1477817"/>
            <a:ext cx="2385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+mj-lt"/>
              </a:rPr>
              <a:t>Ważne informacje:</a:t>
            </a:r>
          </a:p>
        </p:txBody>
      </p:sp>
    </p:spTree>
    <p:extLst>
      <p:ext uri="{BB962C8B-B14F-4D97-AF65-F5344CB8AC3E}">
        <p14:creationId xmlns:p14="http://schemas.microsoft.com/office/powerpoint/2010/main" val="1533518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7356A9-9E78-4028-9951-1C94FFCC14F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000" b="1" dirty="0"/>
              <a:t>Minimum 25% wartości wnioskowanej dotacji</a:t>
            </a:r>
            <a:r>
              <a:rPr lang="pl-PL" altLang="pl-PL" sz="2000" dirty="0"/>
              <a:t>, przy czym: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pl-PL" altLang="pl-PL" sz="2000" dirty="0"/>
              <a:t>min</a:t>
            </a:r>
            <a:r>
              <a:rPr lang="pl-PL" altLang="pl-PL" sz="2000" b="1" dirty="0"/>
              <a:t>. 5% w postaci finansowej </a:t>
            </a:r>
            <a:r>
              <a:rPr lang="pl-PL" sz="2000" dirty="0"/>
              <a:t>(wymaganie pozyskania wkładu finansowego nie dotyczy Inicjatywy Działaj Lokalnie),</a:t>
            </a:r>
            <a:br>
              <a:rPr lang="pl-PL" sz="2000"/>
            </a:br>
            <a:br>
              <a:rPr lang="pl-PL" altLang="pl-PL" sz="2000" b="1" dirty="0"/>
            </a:br>
            <a:r>
              <a:rPr lang="pl-PL" altLang="pl-PL" sz="2000" dirty="0"/>
              <a:t>lub</a:t>
            </a:r>
            <a:r>
              <a:rPr lang="pl-PL" altLang="pl-PL" sz="2000" b="1" dirty="0"/>
              <a:t> pracy wolontariuszy.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000" dirty="0"/>
              <a:t>Wkład można pozyskać i zaangażować w trakcie realizacji projektu, we wniosku należy wskazać planowaną wysokość wkładu i planowane źródła finansowania.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2B09C27-36BA-474B-A104-DCC818B01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18</a:t>
            </a:fld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0B0419D-3E9E-4D1F-967D-E65C0908DE11}"/>
              </a:ext>
            </a:extLst>
          </p:cNvPr>
          <p:cNvSpPr txBox="1"/>
          <p:nvPr/>
        </p:nvSpPr>
        <p:spPr>
          <a:xfrm>
            <a:off x="187865" y="1362314"/>
            <a:ext cx="2385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+mj-lt"/>
              </a:rPr>
              <a:t>Wymagany wkład własny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257" y="2849078"/>
            <a:ext cx="2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73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BF34F3-23CC-4854-BC93-67CCB3A03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9" y="1132303"/>
            <a:ext cx="5997001" cy="1292845"/>
          </a:xfrm>
        </p:spPr>
        <p:txBody>
          <a:bodyPr anchor="ctr">
            <a:normAutofit/>
          </a:bodyPr>
          <a:lstStyle/>
          <a:p>
            <a:r>
              <a:rPr lang="pl-PL" sz="3200" b="1" dirty="0"/>
              <a:t>Formularz wniosku</a:t>
            </a:r>
            <a:endParaRPr lang="pl-PL" sz="3200" dirty="0"/>
          </a:p>
        </p:txBody>
      </p:sp>
      <p:sp>
        <p:nvSpPr>
          <p:cNvPr id="4" name="Podtytuł 3">
            <a:extLst>
              <a:ext uri="{FF2B5EF4-FFF2-40B4-BE49-F238E27FC236}">
                <a16:creationId xmlns:a16="http://schemas.microsoft.com/office/drawing/2014/main" id="{E2D7029B-9763-4BA1-AEC6-925A06AF991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710363" y="3085203"/>
            <a:ext cx="599757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W 2025 roku wnioski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składane są</a:t>
            </a:r>
            <a:br>
              <a:rPr lang="pl-PL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wyłącznie w Generatorze Społecznym</a:t>
            </a:r>
            <a:br>
              <a:rPr lang="pl-PL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pod adresem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https://generatorspoleczny.pl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118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</a:t>
            </a:fld>
            <a:endParaRPr lang="pl-PL"/>
          </a:p>
        </p:txBody>
      </p:sp>
      <p:pic>
        <p:nvPicPr>
          <p:cNvPr id="7" name="Symbol zastępczy zawartości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1426297"/>
            <a:ext cx="706755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3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82E56B79-DA97-4B92-BB73-1B9A572E2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Kryteria formalne: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CD3D16-D743-4D14-83E9-E546C37CF5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268288" indent="-268288" eaLnBrk="1">
              <a:buFont typeface="+mj-lt"/>
              <a:buAutoNum type="arabicPeriod"/>
              <a:defRPr/>
            </a:pPr>
            <a:r>
              <a:rPr lang="pl-PL" sz="2000" dirty="0"/>
              <a:t>Wniosek został złożony w terminie, tj. do </a:t>
            </a:r>
            <a:r>
              <a:rPr lang="pl-PL" sz="2000" b="1" dirty="0"/>
              <a:t>16.04.</a:t>
            </a:r>
            <a:r>
              <a:rPr lang="en-US" sz="2000" b="1" dirty="0"/>
              <a:t> </a:t>
            </a:r>
            <a:r>
              <a:rPr lang="pl-PL" sz="2000" b="1" dirty="0"/>
              <a:t>2025 r.</a:t>
            </a:r>
          </a:p>
          <a:p>
            <a:pPr marL="268288" indent="-268288">
              <a:buFont typeface="+mj-lt"/>
              <a:buAutoNum type="arabicPeriod"/>
              <a:defRPr/>
            </a:pPr>
            <a:r>
              <a:rPr lang="pl-PL" sz="2000" dirty="0"/>
              <a:t>Wniosek jest </a:t>
            </a:r>
            <a:r>
              <a:rPr lang="pl-PL" sz="2000" b="1" dirty="0"/>
              <a:t>złożony online w generatorze </a:t>
            </a:r>
            <a:r>
              <a:rPr lang="pl-PL" sz="2000" b="1" dirty="0">
                <a:hlinkClick r:id="rId2"/>
              </a:rPr>
              <a:t>https://generatorspoleczny.pl/</a:t>
            </a:r>
            <a:r>
              <a:rPr lang="pl-PL" sz="2000" b="1" dirty="0"/>
              <a:t> w ramach Konkursu „Działaj Lokalnie 2025” </a:t>
            </a:r>
            <a:r>
              <a:rPr lang="pl-PL" sz="2000" dirty="0"/>
              <a:t>i jest kompletny (tj. zawiera odpowiedzi na wszystkie pytania).</a:t>
            </a:r>
          </a:p>
          <a:p>
            <a:pPr marL="268288" indent="-268288">
              <a:buFont typeface="+mj-lt"/>
              <a:buAutoNum type="arabicPeriod"/>
              <a:defRPr/>
            </a:pPr>
            <a:r>
              <a:rPr lang="pl-PL" sz="2000" dirty="0"/>
              <a:t>Wniosek jest </a:t>
            </a:r>
            <a:r>
              <a:rPr lang="pl-PL" sz="2000" b="1" dirty="0"/>
              <a:t>złożony przez organizację, instytucję lub grupę uprawnioną</a:t>
            </a:r>
            <a:br>
              <a:rPr lang="pl-PL" sz="2000" b="1" dirty="0"/>
            </a:br>
            <a:r>
              <a:rPr lang="pl-PL" sz="2000" b="1" dirty="0"/>
              <a:t>do udziału w konkursie, zgodnie z wytycznymi </a:t>
            </a:r>
            <a:r>
              <a:rPr lang="pl-PL" sz="2000" dirty="0"/>
              <a:t>przedstawionymi</a:t>
            </a:r>
            <a:br>
              <a:rPr lang="pl-PL" sz="2000" dirty="0"/>
            </a:br>
            <a:r>
              <a:rPr lang="pl-PL" sz="2000" dirty="0"/>
              <a:t>w § 5 Regulaminu naboru.</a:t>
            </a:r>
          </a:p>
          <a:p>
            <a:pPr marL="268288" indent="-268288" eaLnBrk="1">
              <a:buFont typeface="+mj-lt"/>
              <a:buAutoNum type="arabicPeriod"/>
              <a:defRPr/>
            </a:pPr>
            <a:r>
              <a:rPr lang="pl-PL" sz="2000" dirty="0"/>
              <a:t>Projekt jest </a:t>
            </a:r>
            <a:r>
              <a:rPr lang="pl-PL" sz="2000" b="1" dirty="0"/>
              <a:t>adresowany do społeczności do około 20.000 mieszkańców </a:t>
            </a:r>
            <a:r>
              <a:rPr lang="pl-PL" sz="2000" dirty="0"/>
              <a:t>(lub większej, objętej konkursem miejscowości), która mieści się w zasięgu działania ODL, a siedziba wnioskodawcy (organizacji, oddziału) znajduje się na obszarze objętym konkursem przez ODL.</a:t>
            </a:r>
          </a:p>
          <a:p>
            <a:pPr marL="268288" indent="-268288">
              <a:buFont typeface="+mj-lt"/>
              <a:buAutoNum type="arabicPeriod"/>
              <a:defRPr/>
            </a:pPr>
            <a:r>
              <a:rPr lang="pl-PL" altLang="pl-PL" sz="2000" b="1" dirty="0"/>
              <a:t>harmonogram</a:t>
            </a:r>
            <a:r>
              <a:rPr lang="pl-PL" alt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/>
              <a:t>3-6</a:t>
            </a:r>
            <a:r>
              <a:rPr lang="pl-PL" sz="2000" b="1" dirty="0">
                <a:solidFill>
                  <a:srgbClr val="FF00FF"/>
                </a:solidFill>
              </a:rPr>
              <a:t> </a:t>
            </a:r>
            <a:r>
              <a:rPr lang="pl-PL" sz="2000" dirty="0"/>
              <a:t>miesięcznego projektu jest przewidziany na okres między </a:t>
            </a:r>
            <a:r>
              <a:rPr lang="pl-PL" sz="2000" b="1" dirty="0"/>
              <a:t>01.05-30.11.2025r.</a:t>
            </a:r>
            <a:endParaRPr lang="pl-PL" sz="2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6147124-38EB-46DF-A428-F78D8E210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20</a:t>
            </a:fld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0C7796C-DB0F-4115-A680-F97E65F02D9C}"/>
              </a:ext>
            </a:extLst>
          </p:cNvPr>
          <p:cNvSpPr txBox="1"/>
          <p:nvPr/>
        </p:nvSpPr>
        <p:spPr>
          <a:xfrm>
            <a:off x="119270" y="1679713"/>
            <a:ext cx="23555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Złożone wnioski będą oceniane</a:t>
            </a:r>
            <a:br>
              <a:rPr lang="pl-PL" altLang="pl-PL" sz="28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pod względem formalnym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7816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82E56B79-DA97-4B92-BB73-1B9A572E2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Kryteria formalne cd.: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CD3D16-D743-4D14-83E9-E546C37CF5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457200" indent="-457200" eaLnBrk="1">
              <a:buFont typeface="Calibri" panose="020F0502020204030204" pitchFamily="34" charset="0"/>
              <a:buAutoNum type="arabicPeriod" startAt="6"/>
            </a:pPr>
            <a:r>
              <a:rPr lang="pl-PL" altLang="pl-PL" sz="2000" dirty="0"/>
              <a:t>Przedstawiony we wniosku </a:t>
            </a:r>
            <a:r>
              <a:rPr lang="pl-PL" altLang="pl-PL" sz="2000" b="1" dirty="0"/>
              <a:t>budżet jest prawidłowo wypełniony</a:t>
            </a:r>
            <a:br>
              <a:rPr lang="pl-PL" altLang="pl-PL" sz="2000" b="1" dirty="0"/>
            </a:br>
            <a:r>
              <a:rPr lang="pl-PL" altLang="pl-PL" sz="2000" dirty="0"/>
              <a:t>(nie zawiera błędów rachunkowych).</a:t>
            </a:r>
          </a:p>
          <a:p>
            <a:pPr marL="457200" indent="-457200">
              <a:buFont typeface="Calibri" panose="020F0502020204030204" pitchFamily="34" charset="0"/>
              <a:buAutoNum type="arabicPeriod" startAt="6"/>
            </a:pPr>
            <a:r>
              <a:rPr lang="pl-PL" altLang="pl-PL" sz="2000" dirty="0"/>
              <a:t>Kwota wnioskowanej dotacji nie przekracza </a:t>
            </a:r>
            <a:r>
              <a:rPr lang="pl-PL" sz="2000" b="1" dirty="0"/>
              <a:t>6.000 zł</a:t>
            </a:r>
            <a:r>
              <a:rPr lang="pl-PL" altLang="pl-PL" sz="2000" dirty="0"/>
              <a:t>.</a:t>
            </a:r>
          </a:p>
          <a:p>
            <a:pPr marL="457200" indent="-457200" eaLnBrk="1">
              <a:buFont typeface="Calibri" panose="020F0502020204030204" pitchFamily="34" charset="0"/>
              <a:buAutoNum type="arabicPeriod" startAt="6"/>
            </a:pPr>
            <a:r>
              <a:rPr lang="pl-PL" altLang="pl-PL" sz="2000" dirty="0"/>
              <a:t>Organizacja/grupa/Inicjatywa DL ma zaplanowany </a:t>
            </a:r>
            <a:r>
              <a:rPr lang="pl-PL" altLang="pl-PL" sz="2000" b="1" dirty="0"/>
              <a:t>wkład własny</a:t>
            </a:r>
            <a:br>
              <a:rPr lang="pl-PL" altLang="pl-PL" sz="2000" b="1" dirty="0"/>
            </a:br>
            <a:r>
              <a:rPr lang="pl-PL" altLang="pl-PL" sz="2000" b="1" dirty="0"/>
              <a:t>w wysokości minimum 25% wartości wnioskowanej dotacji</a:t>
            </a:r>
            <a:r>
              <a:rPr lang="pl-PL" altLang="pl-PL" sz="2000" dirty="0"/>
              <a:t>,</a:t>
            </a:r>
            <a:br>
              <a:rPr lang="pl-PL" altLang="pl-PL" sz="2000" dirty="0"/>
            </a:br>
            <a:r>
              <a:rPr lang="pl-PL" altLang="pl-PL" sz="2000" b="1" dirty="0"/>
              <a:t>z czego min. 5% w postaci finansowej</a:t>
            </a:r>
            <a:r>
              <a:rPr lang="pl-PL" sz="2000" dirty="0"/>
              <a:t> (wymaganie pozyskania wkładu finansowego nie dotyczy Inicjatywy Działaj Lokalnie), </a:t>
            </a:r>
            <a:r>
              <a:rPr lang="pl-PL" altLang="pl-PL" sz="2000" dirty="0"/>
              <a:t>pozostała część</a:t>
            </a:r>
            <a:br>
              <a:rPr lang="pl-PL" altLang="pl-PL" sz="2000" dirty="0"/>
            </a:br>
            <a:r>
              <a:rPr lang="pl-PL" altLang="pl-PL" sz="2000" b="1" dirty="0"/>
              <a:t>w postaci wkładu usługowego, rzeczowego lub pracy wolontariuszy</a:t>
            </a:r>
            <a:r>
              <a:rPr lang="pl-PL" altLang="pl-PL" sz="2000" dirty="0"/>
              <a:t>.</a:t>
            </a:r>
          </a:p>
          <a:p>
            <a:pPr marL="457200" indent="-457200" eaLnBrk="1" hangingPunct="1">
              <a:buFont typeface="Calibri" panose="020F0502020204030204" pitchFamily="34" charset="0"/>
              <a:buAutoNum type="arabicPeriod" startAt="6"/>
            </a:pPr>
            <a:r>
              <a:rPr lang="pl-PL" altLang="pl-PL" sz="2000" b="1" dirty="0"/>
              <a:t>Środków pozyskanych w ramach innych programów PAFW</a:t>
            </a:r>
            <a:br>
              <a:rPr lang="pl-PL" altLang="pl-PL" sz="2000" b="1" dirty="0"/>
            </a:br>
            <a:r>
              <a:rPr lang="pl-PL" altLang="pl-PL" sz="2000" dirty="0"/>
              <a:t>(których pełna lista znajduje się na www.pafw.pl) </a:t>
            </a:r>
            <a:r>
              <a:rPr lang="pl-PL" altLang="pl-PL" sz="2000" b="1" dirty="0"/>
              <a:t>nie można wykazywać jako wymaganego wkładu własnego</a:t>
            </a:r>
            <a:r>
              <a:rPr lang="pl-PL" altLang="pl-PL" sz="2000" dirty="0"/>
              <a:t> do programu „Działaj Lokalnie”. </a:t>
            </a:r>
          </a:p>
          <a:p>
            <a:pPr marL="268288" indent="-268288" algn="just" eaLnBrk="1">
              <a:buFont typeface="+mj-lt"/>
              <a:buAutoNum type="arabicPeriod"/>
              <a:defRPr/>
            </a:pPr>
            <a:endParaRPr lang="pl-PL" sz="2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B194C7E-419F-4B97-B8A2-6BDEB897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21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0C7796C-DB0F-4115-A680-F97E65F02D9C}"/>
              </a:ext>
            </a:extLst>
          </p:cNvPr>
          <p:cNvSpPr txBox="1"/>
          <p:nvPr/>
        </p:nvSpPr>
        <p:spPr>
          <a:xfrm>
            <a:off x="119270" y="1679713"/>
            <a:ext cx="23555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Złożone wnioski będą oceniane</a:t>
            </a:r>
            <a:br>
              <a:rPr lang="pl-PL" altLang="pl-PL" sz="28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pod względem formalnym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0271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48C75486-7967-4C37-8DD0-262C4A454F90}"/>
              </a:ext>
            </a:extLst>
          </p:cNvPr>
          <p:cNvSpPr txBox="1"/>
          <p:nvPr/>
        </p:nvSpPr>
        <p:spPr>
          <a:xfrm>
            <a:off x="438539" y="2580466"/>
            <a:ext cx="4822911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Wnioski </a:t>
            </a: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spełniające wszystkie kryteria formalne</a:t>
            </a: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 zostaną przekazane Komisji, która dokona oceny aplikacji 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w oparciu o </a:t>
            </a: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kryteria merytoryczne.</a:t>
            </a:r>
            <a:endParaRPr lang="pl-PL" altLang="pl-P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C8C0CAF-9678-4E5E-A52E-FB5815DF5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22</a:t>
            </a:fld>
            <a:endParaRPr lang="pl-PL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000" y="1477963"/>
            <a:ext cx="3143587" cy="4711700"/>
          </a:xfrm>
        </p:spPr>
      </p:pic>
    </p:spTree>
    <p:extLst>
      <p:ext uri="{BB962C8B-B14F-4D97-AF65-F5344CB8AC3E}">
        <p14:creationId xmlns:p14="http://schemas.microsoft.com/office/powerpoint/2010/main" val="854868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CD3D16-D743-4D14-83E9-E546C37CF5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Warto zwrócić uwagę, że wypełnianie wniosku 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należy traktować</a:t>
            </a:r>
            <a:b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jako instruktaż, który „prowadzi piszącego za rękę”. Pokazuje m.in.:</a:t>
            </a:r>
          </a:p>
          <a:p>
            <a:pPr algn="just">
              <a:spcAft>
                <a:spcPts val="600"/>
              </a:spcAft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 zaplanować projekt?</a:t>
            </a:r>
          </a:p>
          <a:p>
            <a:pPr algn="just">
              <a:spcAft>
                <a:spcPts val="6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 można robić w ramach projektu?</a:t>
            </a:r>
          </a:p>
          <a:p>
            <a:pPr algn="just">
              <a:spcAft>
                <a:spcPts val="6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kogo zwrócić się o pomoc?</a:t>
            </a:r>
          </a:p>
          <a:p>
            <a:pPr algn="just">
              <a:spcAft>
                <a:spcPts val="6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gdzie i jak promować projekt? </a:t>
            </a:r>
          </a:p>
          <a:p>
            <a:pPr algn="just">
              <a:spcAft>
                <a:spcPts val="600"/>
              </a:spcAft>
            </a:pP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268288" algn="just" eaLnBrk="1">
              <a:buFont typeface="+mj-lt"/>
              <a:buAutoNum type="arabicPeriod"/>
              <a:defRPr/>
            </a:pPr>
            <a:endParaRPr lang="pl-PL" sz="2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B194C7E-419F-4B97-B8A2-6BDEB897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23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0C7796C-DB0F-4115-A680-F97E65F02D9C}"/>
              </a:ext>
            </a:extLst>
          </p:cNvPr>
          <p:cNvSpPr txBox="1"/>
          <p:nvPr/>
        </p:nvSpPr>
        <p:spPr>
          <a:xfrm>
            <a:off x="165544" y="1659285"/>
            <a:ext cx="26239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Wypełnianie wniosku</a:t>
            </a:r>
            <a:br>
              <a:rPr lang="pl-PL" altLang="pl-PL" sz="2400" b="1" dirty="0">
                <a:solidFill>
                  <a:schemeClr val="bg1"/>
                </a:solidFill>
                <a:latin typeface="+mj-lt"/>
              </a:rPr>
            </a:b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w programie „Działaj Lokalnie”   </a:t>
            </a:r>
            <a:endParaRPr lang="pl-PL" sz="24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3FB4615D-2CE8-445E-B91F-2CEB18178AD5}"/>
              </a:ext>
            </a:extLst>
          </p:cNvPr>
          <p:cNvCxnSpPr>
            <a:cxnSpLocks/>
          </p:cNvCxnSpPr>
          <p:nvPr/>
        </p:nvCxnSpPr>
        <p:spPr>
          <a:xfrm>
            <a:off x="2983333" y="1979999"/>
            <a:ext cx="0" cy="2123915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733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CD3D16-D743-4D14-83E9-E546C37CF5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Prosimy traktować wypełnianie wniosku, jako swoistą edukację w zakresie działalności na rzecz lokalnej społeczności. 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działać lepiej</a:t>
            </a: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skuteczniej.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268288" algn="just" eaLnBrk="1">
              <a:buFont typeface="+mj-lt"/>
              <a:buAutoNum type="arabicPeriod"/>
              <a:defRPr/>
            </a:pPr>
            <a:endParaRPr lang="pl-PL" sz="2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B194C7E-419F-4B97-B8A2-6BDEB897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24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0C7796C-DB0F-4115-A680-F97E65F02D9C}"/>
              </a:ext>
            </a:extLst>
          </p:cNvPr>
          <p:cNvSpPr txBox="1"/>
          <p:nvPr/>
        </p:nvSpPr>
        <p:spPr>
          <a:xfrm>
            <a:off x="165544" y="1659285"/>
            <a:ext cx="262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Wnioski</a:t>
            </a:r>
            <a:br>
              <a:rPr lang="pl-PL" altLang="pl-PL" sz="2400" b="1" dirty="0">
                <a:solidFill>
                  <a:schemeClr val="bg1"/>
                </a:solidFill>
                <a:latin typeface="+mj-lt"/>
              </a:rPr>
            </a:b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w programie „Działaj Lokalnie”   </a:t>
            </a:r>
            <a:endParaRPr lang="pl-PL" sz="24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3FB4615D-2CE8-445E-B91F-2CEB18178AD5}"/>
              </a:ext>
            </a:extLst>
          </p:cNvPr>
          <p:cNvCxnSpPr>
            <a:cxnSpLocks/>
          </p:cNvCxnSpPr>
          <p:nvPr/>
        </p:nvCxnSpPr>
        <p:spPr>
          <a:xfrm>
            <a:off x="3015990" y="1533684"/>
            <a:ext cx="0" cy="2123915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209" y="2798276"/>
            <a:ext cx="5606574" cy="374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41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25</a:t>
            </a:fld>
            <a:endParaRPr lang="pl-PL"/>
          </a:p>
        </p:txBody>
      </p:sp>
      <p:pic>
        <p:nvPicPr>
          <p:cNvPr id="6" name="Symbol zastępczy zawartości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25" y="1049002"/>
            <a:ext cx="7560450" cy="50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59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7984FE-FC18-44F4-9B40-5885421A261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eaLnBrk="1">
              <a:buFont typeface="Arial" charset="0"/>
              <a:buNone/>
              <a:defRPr/>
            </a:pPr>
            <a:r>
              <a:rPr lang="pl-PL" sz="2000" b="1" dirty="0"/>
              <a:t>Komisja wybierze te projekty, które w najwyższym stopniu spełnią następujące kryteria: 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odpowiadają na jasno zdefiniowaną potrzebę</a:t>
            </a:r>
            <a:r>
              <a:rPr lang="pl-PL" sz="2000" dirty="0"/>
              <a:t>, ważną dla społeczności, której zaspokojenie służy dobru wspólnemu;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zakładają działania adekwatne do opisanej potrzeby</a:t>
            </a:r>
            <a:r>
              <a:rPr lang="pl-PL" sz="2000" dirty="0"/>
              <a:t>, właściwy do założeń projektu harmonogram działań oraz wymierne rezultaty;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szeroko angażują mieszkańców do zaspokojenia tej potrzeby</a:t>
            </a:r>
            <a:r>
              <a:rPr lang="pl-PL" sz="2000" dirty="0"/>
              <a:t>,</a:t>
            </a:r>
            <a:br>
              <a:rPr lang="pl-PL" sz="2000" dirty="0"/>
            </a:br>
            <a:r>
              <a:rPr lang="pl-PL" sz="2000" dirty="0"/>
              <a:t>a przez to do aktywności na rzecz dobra wspólnego, opierają się na współpracy z partnerami instytucjonalnymi i wolontariuszami;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zakładają atrakcyjne dla odbiorców działania i różnorodny sposób komunikowania o planowanych działaniach</a:t>
            </a:r>
            <a:r>
              <a:rPr lang="pl-PL" sz="2000" dirty="0"/>
              <a:t>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proponują nowe działania/nową ofertę dla mieszkańców</a:t>
            </a:r>
            <a:r>
              <a:rPr lang="pl-PL" sz="2000" dirty="0"/>
              <a:t>, albo włączają nowe środowiska wprowadzone wcześniej działania;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C464427-1B26-4EB5-9865-4BCB068E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26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0164943-566B-4869-BFD6-715C941D9A1F}"/>
              </a:ext>
            </a:extLst>
          </p:cNvPr>
          <p:cNvSpPr txBox="1"/>
          <p:nvPr/>
        </p:nvSpPr>
        <p:spPr>
          <a:xfrm>
            <a:off x="279918" y="1477818"/>
            <a:ext cx="2509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Kryteria merytoryczne: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2274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7984FE-FC18-44F4-9B40-5885421A261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jasno i w sposób wymierny przedstawiają planowane korzyści</a:t>
            </a:r>
            <a:r>
              <a:rPr lang="pl-PL" altLang="pl-PL" sz="2000" dirty="0"/>
              <a:t>,</a:t>
            </a:r>
            <a:br>
              <a:rPr lang="pl-PL" altLang="pl-PL" sz="2000" dirty="0"/>
            </a:br>
            <a:r>
              <a:rPr lang="pl-PL" altLang="pl-PL" sz="2000" dirty="0"/>
              <a:t>jakie w efekcie realizacji projektu odniosą jego bezpośredni uczestnicy</a:t>
            </a:r>
            <a:br>
              <a:rPr lang="pl-PL" altLang="pl-PL" sz="2000" dirty="0"/>
            </a:br>
            <a:r>
              <a:rPr lang="pl-PL" altLang="pl-PL" sz="2000" dirty="0"/>
              <a:t>oraz lokalna społeczność, a także sami realizatorzy;</a:t>
            </a:r>
          </a:p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planują kontynuowanie wybranych działań projektu i podtrzymanie aktywności środowisk lub grup społecznych po zakończeniu realizacji projektu</a:t>
            </a:r>
            <a:r>
              <a:rPr lang="pl-PL" altLang="pl-PL" sz="2000" i="1" dirty="0"/>
              <a:t>;</a:t>
            </a:r>
          </a:p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gwarantują zaangażowanie wymaganego wkładu własnego;</a:t>
            </a:r>
            <a:endParaRPr lang="pl-PL" altLang="pl-PL" sz="2000" dirty="0"/>
          </a:p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mają budżet adekwatny do zaplanowanych działań</a:t>
            </a:r>
            <a:r>
              <a:rPr lang="pl-PL" altLang="pl-PL" sz="2000" dirty="0"/>
              <a:t>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C464427-1B26-4EB5-9865-4BCB068E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27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0164943-566B-4869-BFD6-715C941D9A1F}"/>
              </a:ext>
            </a:extLst>
          </p:cNvPr>
          <p:cNvSpPr txBox="1"/>
          <p:nvPr/>
        </p:nvSpPr>
        <p:spPr>
          <a:xfrm>
            <a:off x="279918" y="1477818"/>
            <a:ext cx="2509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Kryteria merytoryczne: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5329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90A32F-55B0-4B19-8B76-3E0D13A65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9" y="1250301"/>
            <a:ext cx="5997002" cy="1655762"/>
          </a:xfrm>
        </p:spPr>
        <p:txBody>
          <a:bodyPr anchor="ctr">
            <a:normAutofit/>
          </a:bodyPr>
          <a:lstStyle/>
          <a:p>
            <a:r>
              <a:rPr lang="pl-PL" altLang="pl-PL" sz="3200" b="1" dirty="0"/>
              <a:t>Dodatkowe możliwości</a:t>
            </a:r>
            <a:br>
              <a:rPr lang="pl-PL" altLang="pl-PL" sz="3200" b="1" dirty="0"/>
            </a:br>
            <a:r>
              <a:rPr lang="pl-PL" altLang="pl-PL" sz="3200" b="1" dirty="0"/>
              <a:t>dla uczestników Programu</a:t>
            </a:r>
            <a:endParaRPr 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9500" y="3349592"/>
            <a:ext cx="3600000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04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Przydatne materiały, publikacje, są zamieszczane na stronie:</a:t>
            </a:r>
          </a:p>
          <a:p>
            <a:pPr marL="0" indent="0">
              <a:buNone/>
            </a:pPr>
            <a:r>
              <a:rPr lang="pl-PL" dirty="0">
                <a:hlinkClick r:id="rId2"/>
              </a:rPr>
              <a:t>http://dzialajlokalnie.pl/strefa-grantobiorcy/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2832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D74FC664-D55C-4A98-AF38-81A7588864F2}"/>
              </a:ext>
            </a:extLst>
          </p:cNvPr>
          <p:cNvSpPr txBox="1">
            <a:spLocks/>
          </p:cNvSpPr>
          <p:nvPr/>
        </p:nvSpPr>
        <p:spPr>
          <a:xfrm>
            <a:off x="945779" y="317634"/>
            <a:ext cx="10517909" cy="28326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pl-PL" sz="9600" dirty="0"/>
              <a:t>„Działaj Lokalnie” to program</a:t>
            </a:r>
          </a:p>
          <a:p>
            <a:pPr algn="ctr">
              <a:lnSpc>
                <a:spcPct val="170000"/>
              </a:lnSpc>
            </a:pPr>
            <a:r>
              <a:rPr lang="pl-PL" sz="9600" dirty="0"/>
              <a:t>Polsko-Amerykańskiej Fundacji Wolności </a:t>
            </a:r>
          </a:p>
          <a:p>
            <a:pPr algn="ctr">
              <a:lnSpc>
                <a:spcPct val="170000"/>
              </a:lnSpc>
            </a:pPr>
            <a:r>
              <a:rPr lang="pl-PL" sz="9600" dirty="0"/>
              <a:t>realizowany przez Akademię Rozwoju Filantropii w Polsce</a:t>
            </a:r>
          </a:p>
          <a:p>
            <a:pPr algn="ctr">
              <a:lnSpc>
                <a:spcPct val="170000"/>
              </a:lnSpc>
            </a:pPr>
            <a:r>
              <a:rPr lang="pl-PL" sz="9600" dirty="0"/>
              <a:t>i sieć Ośrodków Działaj Lokalnie</a:t>
            </a:r>
            <a:endParaRPr lang="pl-PL" dirty="0"/>
          </a:p>
          <a:p>
            <a:pPr algn="ctr"/>
            <a:endParaRPr lang="pl-PL" sz="1800" b="0" i="0" u="none" strike="noStrike" baseline="0" dirty="0">
              <a:solidFill>
                <a:srgbClr val="000000"/>
              </a:solidFill>
              <a:latin typeface="Config"/>
            </a:endParaRPr>
          </a:p>
        </p:txBody>
      </p:sp>
      <p:pic>
        <p:nvPicPr>
          <p:cNvPr id="7" name="Obraz 9" descr="logo ARFP rgb jpg.jpg">
            <a:extLst>
              <a:ext uri="{FF2B5EF4-FFF2-40B4-BE49-F238E27FC236}">
                <a16:creationId xmlns:a16="http://schemas.microsoft.com/office/drawing/2014/main" id="{A293142E-C2E4-4507-BF96-D84F8E9DA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139" y="4545817"/>
            <a:ext cx="4073362" cy="123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0CBB8791-1508-414F-B9EF-4DF4E41E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539A912-DF50-46B4-91D6-3FAF2C583B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680" y="3419489"/>
            <a:ext cx="3998362" cy="74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950AB0B6-71B9-645D-3E79-79486BC5B9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722" y="4813195"/>
            <a:ext cx="695325" cy="695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7362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416BC95-E3FC-45A6-A350-F8313312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30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03F1463-5E9C-4F4B-BEF6-7A932B43FF07}"/>
              </a:ext>
            </a:extLst>
          </p:cNvPr>
          <p:cNvSpPr txBox="1"/>
          <p:nvPr/>
        </p:nvSpPr>
        <p:spPr>
          <a:xfrm>
            <a:off x="223934" y="1069062"/>
            <a:ext cx="53464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Konkurs „Opowiedz…”</a:t>
            </a:r>
          </a:p>
          <a:p>
            <a:pPr eaLnBrk="1" hangingPunct="1"/>
            <a:endParaRPr lang="pl-PL" altLang="pl-PL" dirty="0">
              <a:solidFill>
                <a:schemeClr val="bg1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EC95CC6-E349-4E8A-B88E-CA1FAC01216F}"/>
              </a:ext>
            </a:extLst>
          </p:cNvPr>
          <p:cNvSpPr txBox="1"/>
          <p:nvPr/>
        </p:nvSpPr>
        <p:spPr>
          <a:xfrm>
            <a:off x="505500" y="1869281"/>
            <a:ext cx="4861629" cy="422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Konkurs ma na celu zachęcenie </a:t>
            </a:r>
            <a:r>
              <a:rPr lang="pl-PL" sz="1800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grantobiorców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Ośrodków Działaj Lokalnie do poszukiwania atrakcyjnych sposobów opisywania i promowania działań realizowanych w ramach Programu.  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 Konkursie zostaną wyłonione i nagrodzone prace, które są filmową, artystyczną formą prezentacji projektów o wysokiej wartości merytorycznej. Celem Programu jest aktywizacja lokalnej społeczności oraz budowanie dobra wspólnego, co powinno znaleźć odzwierciedlenie w nadesłanych pracach.</a:t>
            </a:r>
          </a:p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04734"/>
            <a:ext cx="5183188" cy="3458158"/>
          </a:xfrm>
        </p:spPr>
      </p:pic>
    </p:spTree>
    <p:extLst>
      <p:ext uri="{BB962C8B-B14F-4D97-AF65-F5344CB8AC3E}">
        <p14:creationId xmlns:p14="http://schemas.microsoft.com/office/powerpoint/2010/main" val="35926249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2AE7184-1747-44AE-B64D-762852CFE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altLang="pl-PL" sz="2400" dirty="0">
                <a:latin typeface="+mj-lt"/>
              </a:rPr>
              <a:t>Konkurs „Opowiedz…”</a:t>
            </a:r>
            <a:endParaRPr lang="pl-PL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886C14-2E7F-43B2-A10F-833DC753A57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Stworzone w ramach Konkursu filmy stanowią formę promocji zarówno poszczególnych projektów, jak i całego Programu. Filmy mogą także zachęcać do współpracy przyszłych partnerów. </a:t>
            </a:r>
            <a:b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 również rodzaj podziękowania dla uczestników projektów i tych, którzy wspierali działania organizacji. Filmy te warto wykorzystać w mediach społecznościowych.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0" lvl="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Filmy powstałe w ramach Konkursu powinny spełniać następujące warunki: 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pełnić 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funkcje komunikacyjno-promocyjne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wykorzystywać 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nowoczesne technologie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i bazować na 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kreatywnych pomysłach i rozwiązaniach, 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skupiać się zarówno na treści jak i na formie prac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prezentować ciekawe inicjatywy i ich rezultaty oraz pozytywne zmiany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które zaszły w społecznościach w wyniku ich aktywności.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dokumentować proces budowania dobra wspólnego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który dokonał się dzięki realizacji projektu,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koncentrować się na osobistych historiach ludzi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liderów lokalnych, na pokazaniu konkretnych zmian</a:t>
            </a:r>
            <a:b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 danej miejscowości, a także na 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wypromowaniu inicjatyw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które są ciekawą propozycją dla całego regionu.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700BF58-376B-47D5-80E1-0CB9C5DE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78051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2AE7184-1747-44AE-B64D-762852CFE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altLang="pl-PL" sz="2400" dirty="0">
                <a:latin typeface="+mj-lt"/>
              </a:rPr>
              <a:t>Konkurs „Opowiedz…”</a:t>
            </a:r>
            <a:endParaRPr lang="pl-PL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886C14-2E7F-43B2-A10F-833DC753A57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pl-PL" sz="4200" dirty="0"/>
              <a:t>Forma: reportaż multimedialny lub krótki film.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pl-PL" sz="4200" dirty="0"/>
              <a:t>Uwaga!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pl-PL" sz="4200" b="1" dirty="0">
                <a:cs typeface="Tahoma" panose="020B0604030504040204" pitchFamily="34" charset="0"/>
              </a:rPr>
              <a:t>F</a:t>
            </a:r>
            <a:r>
              <a:rPr lang="pl-PL" sz="4200" b="1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ilmy w głównej mierze składające się z fotografii, z animowanych zdjęć, bądź statycznych plansz </a:t>
            </a:r>
            <a:r>
              <a:rPr lang="pl-PL" sz="6000" b="1" cap="small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nie zostaną zakwalifikowane do </a:t>
            </a:r>
            <a:r>
              <a:rPr lang="pl-PL" sz="6000" b="1" cap="small" dirty="0">
                <a:ea typeface="Times New Roman" panose="02020603050405020304" pitchFamily="18" charset="0"/>
                <a:cs typeface="Tahoma" panose="020B0604030504040204" pitchFamily="34" charset="0"/>
              </a:rPr>
              <a:t>k</a:t>
            </a:r>
            <a:r>
              <a:rPr lang="pl-PL" sz="6000" b="1" cap="small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onkursu</a:t>
            </a:r>
            <a:endParaRPr lang="pl-PL" sz="4200" dirty="0">
              <a:effectLst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endParaRPr lang="pl-PL" sz="4200" dirty="0"/>
          </a:p>
          <a:p>
            <a:pPr marL="0" indent="0" eaLnBrk="1" hangingPunct="1">
              <a:lnSpc>
                <a:spcPct val="110000"/>
              </a:lnSpc>
              <a:buNone/>
              <a:defRPr/>
            </a:pPr>
            <a:r>
              <a:rPr lang="pl-PL" sz="4200" dirty="0"/>
              <a:t>Czas trwania filmu: </a:t>
            </a:r>
            <a:r>
              <a:rPr lang="pl-PL" sz="4200" b="1" dirty="0"/>
              <a:t>maksymalnie do 2 minut (120 sekund), 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pl-PL" sz="4200" dirty="0"/>
              <a:t>Zachęcamy do zapoznania się z materiałami, które pomogą przygotować pracę: </a:t>
            </a:r>
          </a:p>
          <a:p>
            <a:pPr marL="1350963" indent="-457200" eaLnBrk="1" hangingPunct="1">
              <a:lnSpc>
                <a:spcPct val="110000"/>
              </a:lnSpc>
              <a:defRPr/>
            </a:pPr>
            <a:r>
              <a:rPr lang="pl-PL" sz="4200" dirty="0"/>
              <a:t>Zestawienie prac nagrodzonych i wyróżnionych w ostatnich latach </a:t>
            </a:r>
          </a:p>
          <a:p>
            <a:pPr marL="1350963" lvl="1" indent="-457200" eaLnBrk="1" hangingPunct="1">
              <a:lnSpc>
                <a:spcPct val="110000"/>
              </a:lnSpc>
              <a:spcBef>
                <a:spcPts val="1000"/>
              </a:spcBef>
              <a:defRPr/>
            </a:pPr>
            <a:r>
              <a:rPr lang="pl-PL" sz="4200" dirty="0"/>
              <a:t>Twórcze opowiadanie o projektach społecznych</a:t>
            </a:r>
          </a:p>
          <a:p>
            <a:pPr marL="1350963" lvl="1" indent="-457200" eaLnBrk="1" hangingPunct="1">
              <a:lnSpc>
                <a:spcPct val="110000"/>
              </a:lnSpc>
              <a:spcBef>
                <a:spcPts val="1000"/>
              </a:spcBef>
              <a:defRPr/>
            </a:pPr>
            <a:r>
              <a:rPr lang="pl-PL" sz="4200" dirty="0"/>
              <a:t>Muzyka w pracach konkursowych </a:t>
            </a:r>
          </a:p>
          <a:p>
            <a:pPr marL="1350963" lvl="1" indent="-457200">
              <a:lnSpc>
                <a:spcPct val="110000"/>
              </a:lnSpc>
              <a:spcBef>
                <a:spcPts val="1000"/>
              </a:spcBef>
              <a:defRPr/>
            </a:pPr>
            <a:r>
              <a:rPr lang="pl-PL" sz="4200" dirty="0"/>
              <a:t>Zapis z webinarium poszerzającego wiedzę z zakresu przygotowania filmów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pl-PL" sz="4200" dirty="0"/>
              <a:t>Wszystkie materiały dostępne na stronie </a:t>
            </a:r>
            <a:r>
              <a:rPr lang="pl-PL" sz="4200" dirty="0">
                <a:hlinkClick r:id="rId2"/>
              </a:rPr>
              <a:t>http://dzialajlokalnie.pl/strefa-grantobiorcy/</a:t>
            </a:r>
            <a:r>
              <a:rPr lang="pl-PL" sz="4200" dirty="0"/>
              <a:t> </a:t>
            </a:r>
            <a:br>
              <a:rPr lang="pl-PL" sz="4200" dirty="0"/>
            </a:br>
            <a:r>
              <a:rPr lang="pl-PL" sz="4200" dirty="0"/>
              <a:t>menu: Konkurs „Opowiedz…”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700BF58-376B-47D5-80E1-0CB9C5DE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32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57969F2-7B03-14BD-4D4F-18FA3DED5684}"/>
              </a:ext>
            </a:extLst>
          </p:cNvPr>
          <p:cNvSpPr txBox="1"/>
          <p:nvPr/>
        </p:nvSpPr>
        <p:spPr>
          <a:xfrm>
            <a:off x="2344543" y="5892581"/>
            <a:ext cx="71228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l-PL" sz="1800" dirty="0"/>
              <a:t>Termin nadsyłania prac na etapie lokalnym Konkursu:  </a:t>
            </a:r>
            <a:r>
              <a:rPr lang="pl-PL" sz="1800" b="1" dirty="0"/>
              <a:t>20.12.2025r. </a:t>
            </a:r>
          </a:p>
          <a:p>
            <a:pPr eaLnBrk="1" hangingPunct="1">
              <a:buFont typeface="Arial" charset="0"/>
              <a:buChar char="•"/>
              <a:defRPr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3559538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90A32F-55B0-4B19-8B76-3E0D13A65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8" y="1367778"/>
            <a:ext cx="5997002" cy="1655762"/>
          </a:xfrm>
        </p:spPr>
        <p:txBody>
          <a:bodyPr anchor="ctr">
            <a:normAutofit/>
          </a:bodyPr>
          <a:lstStyle/>
          <a:p>
            <a:r>
              <a:rPr lang="pl-PL" altLang="pl-PL" sz="3200" dirty="0">
                <a:latin typeface="+mj-lt"/>
              </a:rPr>
              <a:t>Dziękujemy za uwagę</a:t>
            </a:r>
            <a:br>
              <a:rPr lang="pl-PL" altLang="pl-PL" sz="3200" dirty="0">
                <a:latin typeface="+mj-lt"/>
              </a:rPr>
            </a:br>
            <a:r>
              <a:rPr lang="pl-PL" altLang="pl-PL" sz="3200" dirty="0">
                <a:latin typeface="+mj-lt"/>
              </a:rPr>
              <a:t>i zapraszamy do dyskusji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484" y="3023540"/>
            <a:ext cx="5754029" cy="323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9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</a:t>
            </a:fld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824" y="1468438"/>
            <a:ext cx="8366351" cy="4708525"/>
          </a:xfrm>
        </p:spPr>
      </p:pic>
    </p:spTree>
    <p:extLst>
      <p:ext uri="{BB962C8B-B14F-4D97-AF65-F5344CB8AC3E}">
        <p14:creationId xmlns:p14="http://schemas.microsoft.com/office/powerpoint/2010/main" val="3632651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3D53E4-E61B-4E45-B707-254AA8700F6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pl-PL" sz="2000" dirty="0"/>
              <a:t>Celem Programu „Działaj Lokalnie” jest aktywizowanie lokalnych społeczności na wsiach i w małych miastach wokół różnych działań o charakterze</a:t>
            </a:r>
            <a:br>
              <a:rPr lang="pl-PL" sz="2000" dirty="0"/>
            </a:br>
            <a:r>
              <a:rPr lang="pl-PL" sz="2000" b="1" dirty="0"/>
              <a:t>dobra wspólnego </a:t>
            </a:r>
            <a:r>
              <a:rPr lang="pl-PL" sz="2000" dirty="0"/>
              <a:t>poprzez wspieranie projektów obywatelskich.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pl-PL" sz="2000" dirty="0"/>
              <a:t>Projekty te służą pobudzaniu aspiracji rozwojowych, poprawie jakości życia oraz podejmowaniu działań odpowiadających na zdiagnozowane z udziałem społeczności lokalnych potrzeby, co w rezultacie przyczynia się do budowania </a:t>
            </a:r>
            <a:r>
              <a:rPr lang="pl-PL" sz="2000" b="1" dirty="0"/>
              <a:t>kapitału społecznego</a:t>
            </a:r>
            <a:r>
              <a:rPr lang="pl-PL" sz="2000" dirty="0"/>
              <a:t>.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41EE66D-6346-43B7-9C26-177D72A6C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5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F384B25-1873-4015-BBC9-E72C226530CE}"/>
              </a:ext>
            </a:extLst>
          </p:cNvPr>
          <p:cNvSpPr txBox="1"/>
          <p:nvPr/>
        </p:nvSpPr>
        <p:spPr>
          <a:xfrm>
            <a:off x="327258" y="1567006"/>
            <a:ext cx="3196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Cel Programu</a:t>
            </a:r>
            <a:endParaRPr lang="pl-PL" sz="3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8E892ABC-5817-4101-AD71-983B70EAD8F3}"/>
              </a:ext>
            </a:extLst>
          </p:cNvPr>
          <p:cNvCxnSpPr>
            <a:cxnSpLocks/>
          </p:cNvCxnSpPr>
          <p:nvPr/>
        </p:nvCxnSpPr>
        <p:spPr>
          <a:xfrm>
            <a:off x="327258" y="2220777"/>
            <a:ext cx="24093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480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7BA4E087-9C63-4482-968F-919D96C3C40D}"/>
              </a:ext>
            </a:extLst>
          </p:cNvPr>
          <p:cNvSpPr txBox="1"/>
          <p:nvPr/>
        </p:nvSpPr>
        <p:spPr>
          <a:xfrm>
            <a:off x="377060" y="1816170"/>
            <a:ext cx="5029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Program „Działaj Lokalnie” wspiera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aktywność obywatelską, w tym m.in.: </a:t>
            </a:r>
            <a:r>
              <a:rPr lang="pl-PL" altLang="pl-PL" sz="2800" b="1" dirty="0">
                <a:solidFill>
                  <a:schemeClr val="bg1"/>
                </a:solidFill>
                <a:latin typeface="+mj-lt"/>
              </a:rPr>
              <a:t>wolontariat, </a:t>
            </a:r>
            <a:br>
              <a:rPr lang="pl-PL" altLang="pl-PL" sz="2800" b="1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b="1" dirty="0">
                <a:solidFill>
                  <a:schemeClr val="bg1"/>
                </a:solidFill>
                <a:latin typeface="+mj-lt"/>
              </a:rPr>
              <a:t>filantropię, </a:t>
            </a:r>
            <a:br>
              <a:rPr lang="pl-PL" altLang="pl-PL" sz="2800" b="1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b="1" dirty="0">
                <a:solidFill>
                  <a:schemeClr val="bg1"/>
                </a:solidFill>
                <a:latin typeface="+mj-lt"/>
              </a:rPr>
              <a:t>przywództwo i partnerstwo.</a:t>
            </a:r>
            <a:endParaRPr lang="pl-PL" altLang="pl-PL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74FD1B6B-9053-46AE-BBDB-F9E1997E1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6</a:t>
            </a:fld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06" y="1477963"/>
            <a:ext cx="3533775" cy="4711700"/>
          </a:xfrm>
        </p:spPr>
      </p:pic>
    </p:spTree>
    <p:extLst>
      <p:ext uri="{BB962C8B-B14F-4D97-AF65-F5344CB8AC3E}">
        <p14:creationId xmlns:p14="http://schemas.microsoft.com/office/powerpoint/2010/main" val="3447838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9B2AE2-6917-422C-AC5C-690DAFAC9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40427" y="1311131"/>
            <a:ext cx="8304075" cy="471184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Zaangażowanie społeczne i odpowiedzialność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5600" indent="0">
              <a:buNone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Podejmowane w Programie przedsięwzięcia służą wyzwalaniu społecznej energii. Ośrodki Działaj Lokalnie komunikują się ze swoją społecznością, angażują mieszkańców wsi i małych miast we wspólne działania.</a:t>
            </a:r>
            <a:b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Wsparcie otrzymują projekty będące odpowiedzią na konkretne potrzeby.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Gotowość do podejmowania wyzwań i otwartość na współpracę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5600" indent="0">
              <a:buNone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Ośrodki Działaj Lokalnie i realizatorzy projektów lokalnych poszukują niestandardowych metod działania, eksplorują nowe obszary zaangażowania społecznego oraz promują innowacyjne rozwiązania wśród swoich partnerów i odbiorców projektów.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Dzielenie się zasobami i budowanie partnerstw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5600" indent="0">
              <a:buNone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Działając na rzecz dobra wspólnego, Ośrodki Działaj Lokalnie, realizatorzy projektów, mieszkańcy jak i wolontariusze pozyskują i angażują partnerów</a:t>
            </a:r>
            <a:b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i zasoby (finansowe i rzeczowe). Wszyscy dbają o jak najlepsze wykorzystanie powierzonych środków, transparentność procedur, rzetelny monitoring i rozliczenie prowadzonych działań. Budowany jest kapitał społeczny oparty na zaufaniu partnerów i obywateli.</a:t>
            </a:r>
            <a:endParaRPr lang="pl-PL" sz="2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9AE7AE2-62C1-439D-91F3-AFFB8E51F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7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1C08EE1-4FB3-44FB-8564-7C6EB9519BD8}"/>
              </a:ext>
            </a:extLst>
          </p:cNvPr>
          <p:cNvSpPr txBox="1"/>
          <p:nvPr/>
        </p:nvSpPr>
        <p:spPr>
          <a:xfrm>
            <a:off x="336884" y="1311131"/>
            <a:ext cx="226193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  <a:latin typeface="+mj-lt"/>
              </a:rPr>
              <a:t>Wartości</a:t>
            </a:r>
            <a:br>
              <a:rPr lang="pl-PL" sz="3200" b="1" dirty="0">
                <a:solidFill>
                  <a:schemeClr val="bg1"/>
                </a:solidFill>
                <a:latin typeface="+mj-lt"/>
              </a:rPr>
            </a:br>
            <a:r>
              <a:rPr lang="pl-PL" sz="3200" b="1" dirty="0">
                <a:solidFill>
                  <a:schemeClr val="bg1"/>
                </a:solidFill>
                <a:latin typeface="+mj-lt"/>
              </a:rPr>
              <a:t>i postawy </a:t>
            </a:r>
            <a:r>
              <a:rPr lang="pl-PL" sz="4400" b="1" dirty="0">
                <a:solidFill>
                  <a:schemeClr val="bg1"/>
                </a:solidFill>
                <a:latin typeface="+mj-lt"/>
              </a:rPr>
              <a:t> </a:t>
            </a:r>
            <a:endParaRPr lang="pl-PL" sz="4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BED79964-38A7-4F60-BC68-2DEA8EBF2D72}"/>
              </a:ext>
            </a:extLst>
          </p:cNvPr>
          <p:cNvCxnSpPr>
            <a:cxnSpLocks/>
          </p:cNvCxnSpPr>
          <p:nvPr/>
        </p:nvCxnSpPr>
        <p:spPr>
          <a:xfrm flipV="1">
            <a:off x="336884" y="2663847"/>
            <a:ext cx="1674795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2540AEC-48C3-4485-830C-CD0BA9FDFBCF}"/>
              </a:ext>
            </a:extLst>
          </p:cNvPr>
          <p:cNvSpPr txBox="1"/>
          <p:nvPr/>
        </p:nvSpPr>
        <p:spPr>
          <a:xfrm>
            <a:off x="337931" y="2754683"/>
            <a:ext cx="21453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pl-PL" sz="2400" dirty="0">
                <a:solidFill>
                  <a:schemeClr val="bg1"/>
                </a:solidFill>
                <a:latin typeface="+mj-lt"/>
              </a:rPr>
              <a:t>„Działaj Lokalnie” jest programem, który promuje takie wartości</a:t>
            </a:r>
            <a:br>
              <a:rPr lang="pl-PL" sz="2400" dirty="0">
                <a:solidFill>
                  <a:schemeClr val="bg1"/>
                </a:solidFill>
                <a:latin typeface="+mj-lt"/>
              </a:rPr>
            </a:br>
            <a:r>
              <a:rPr lang="pl-PL" sz="2400" dirty="0">
                <a:solidFill>
                  <a:schemeClr val="bg1"/>
                </a:solidFill>
                <a:latin typeface="+mj-lt"/>
              </a:rPr>
              <a:t>i postawy jak: </a:t>
            </a:r>
          </a:p>
        </p:txBody>
      </p:sp>
    </p:spTree>
    <p:extLst>
      <p:ext uri="{BB962C8B-B14F-4D97-AF65-F5344CB8AC3E}">
        <p14:creationId xmlns:p14="http://schemas.microsoft.com/office/powerpoint/2010/main" val="3256893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B90AB5B8-61CA-4D44-BE98-88800AD50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3525" y="827503"/>
            <a:ext cx="6626266" cy="458784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Działaj Lokalnie to: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0"/>
          <a:stretch/>
        </p:blipFill>
        <p:spPr>
          <a:xfrm>
            <a:off x="5641493" y="1505610"/>
            <a:ext cx="4204416" cy="234353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1"/>
          <a:stretch/>
        </p:blipFill>
        <p:spPr>
          <a:xfrm>
            <a:off x="5138055" y="3849148"/>
            <a:ext cx="5736239" cy="234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30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576878"/>
              </p:ext>
            </p:extLst>
          </p:nvPr>
        </p:nvGraphicFramePr>
        <p:xfrm>
          <a:off x="2775856" y="174170"/>
          <a:ext cx="9285515" cy="6498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9</a:t>
            </a:fld>
            <a:endParaRPr lang="pl-PL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79184992"/>
              </p:ext>
            </p:extLst>
          </p:nvPr>
        </p:nvGraphicFramePr>
        <p:xfrm>
          <a:off x="514227" y="1295399"/>
          <a:ext cx="2218087" cy="5431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560195" y="487288"/>
            <a:ext cx="193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/>
              <a:t>Rola ODL</a:t>
            </a:r>
          </a:p>
        </p:txBody>
      </p:sp>
      <p:grpSp>
        <p:nvGrpSpPr>
          <p:cNvPr id="9" name="Grupa 8"/>
          <p:cNvGrpSpPr/>
          <p:nvPr/>
        </p:nvGrpSpPr>
        <p:grpSpPr>
          <a:xfrm rot="20404072">
            <a:off x="2887286" y="1019881"/>
            <a:ext cx="753668" cy="604936"/>
            <a:chOff x="4360445" y="742425"/>
            <a:chExt cx="753668" cy="604936"/>
          </a:xfrm>
        </p:grpSpPr>
        <p:sp>
          <p:nvSpPr>
            <p:cNvPr id="10" name="Strzałka w prawo 9"/>
            <p:cNvSpPr/>
            <p:nvPr/>
          </p:nvSpPr>
          <p:spPr>
            <a:xfrm>
              <a:off x="4360445" y="742425"/>
              <a:ext cx="753668" cy="60493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1" name="Strzałka w prawo 4"/>
            <p:cNvSpPr/>
            <p:nvPr/>
          </p:nvSpPr>
          <p:spPr>
            <a:xfrm>
              <a:off x="4360445" y="863412"/>
              <a:ext cx="572187" cy="362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2600" kern="1200"/>
            </a:p>
          </p:txBody>
        </p:sp>
      </p:grpSp>
      <p:grpSp>
        <p:nvGrpSpPr>
          <p:cNvPr id="15" name="Grupa 14"/>
          <p:cNvGrpSpPr/>
          <p:nvPr/>
        </p:nvGrpSpPr>
        <p:grpSpPr>
          <a:xfrm rot="16200000">
            <a:off x="1366708" y="4542824"/>
            <a:ext cx="430923" cy="431799"/>
            <a:chOff x="4360445" y="742425"/>
            <a:chExt cx="753668" cy="604936"/>
          </a:xfrm>
        </p:grpSpPr>
        <p:sp>
          <p:nvSpPr>
            <p:cNvPr id="16" name="Strzałka w prawo 15"/>
            <p:cNvSpPr/>
            <p:nvPr/>
          </p:nvSpPr>
          <p:spPr>
            <a:xfrm>
              <a:off x="4360445" y="742425"/>
              <a:ext cx="753668" cy="60493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7" name="Strzałka w prawo 4"/>
            <p:cNvSpPr/>
            <p:nvPr/>
          </p:nvSpPr>
          <p:spPr>
            <a:xfrm>
              <a:off x="4360445" y="863412"/>
              <a:ext cx="572187" cy="362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2600" kern="1200"/>
            </a:p>
          </p:txBody>
        </p:sp>
      </p:grpSp>
      <p:grpSp>
        <p:nvGrpSpPr>
          <p:cNvPr id="18" name="Grupa 17"/>
          <p:cNvGrpSpPr/>
          <p:nvPr/>
        </p:nvGrpSpPr>
        <p:grpSpPr>
          <a:xfrm rot="16200000">
            <a:off x="1348677" y="2770119"/>
            <a:ext cx="430923" cy="431799"/>
            <a:chOff x="4360445" y="742425"/>
            <a:chExt cx="753668" cy="604936"/>
          </a:xfrm>
        </p:grpSpPr>
        <p:sp>
          <p:nvSpPr>
            <p:cNvPr id="19" name="Strzałka w prawo 18"/>
            <p:cNvSpPr/>
            <p:nvPr/>
          </p:nvSpPr>
          <p:spPr>
            <a:xfrm>
              <a:off x="4360445" y="742425"/>
              <a:ext cx="753668" cy="60493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0" name="Strzałka w prawo 4"/>
            <p:cNvSpPr/>
            <p:nvPr/>
          </p:nvSpPr>
          <p:spPr>
            <a:xfrm>
              <a:off x="4360445" y="863412"/>
              <a:ext cx="572187" cy="362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26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39035381"/>
      </p:ext>
    </p:extLst>
  </p:cSld>
  <p:clrMapOvr>
    <a:masterClrMapping/>
  </p:clrMapOvr>
</p:sld>
</file>

<file path=ppt/theme/theme1.xml><?xml version="1.0" encoding="utf-8"?>
<a:theme xmlns:a="http://schemas.openxmlformats.org/drawingml/2006/main" name="Sjady tytułow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ajdy z treścią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2977</TotalTime>
  <Words>1991</Words>
  <Application>Microsoft Office PowerPoint</Application>
  <PresentationFormat>Panoramiczny</PresentationFormat>
  <Paragraphs>189</Paragraphs>
  <Slides>33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33</vt:i4>
      </vt:variant>
    </vt:vector>
  </HeadingPairs>
  <TitlesOfParts>
    <vt:vector size="43" baseType="lpstr">
      <vt:lpstr>Arial</vt:lpstr>
      <vt:lpstr>Calibri</vt:lpstr>
      <vt:lpstr>Calibri Light</vt:lpstr>
      <vt:lpstr>Config</vt:lpstr>
      <vt:lpstr>Symbol</vt:lpstr>
      <vt:lpstr>Tahoma</vt:lpstr>
      <vt:lpstr>Times New Roman</vt:lpstr>
      <vt:lpstr>Wingdings</vt:lpstr>
      <vt:lpstr>Sjady tytułowe</vt:lpstr>
      <vt:lpstr>Slajdy z treścią</vt:lpstr>
      <vt:lpstr>Spotkanie informacyjne dla wnioskodawców  programu „Działaj Lokalnie”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Działaj Lokalnie to: </vt:lpstr>
      <vt:lpstr>Prezentacja programu PowerPoint</vt:lpstr>
      <vt:lpstr>Zasady udziału w Programie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Formularz wniosku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Dodatkowe możliwości dla uczestników Programu</vt:lpstr>
      <vt:lpstr>Prezentacja programu PowerPoint</vt:lpstr>
      <vt:lpstr>Prezentacja programu PowerPoint</vt:lpstr>
      <vt:lpstr>Prezentacja programu PowerPoint</vt:lpstr>
      <vt:lpstr>Prezentacja programu PowerPoint</vt:lpstr>
      <vt:lpstr>Dziękujemy za uwagę i zapraszamy do dyskusji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Paweł Zań</dc:creator>
  <cp:lastModifiedBy>Lokalna Grupa Działania KOLD Lokalna Grupa Działania KOLD</cp:lastModifiedBy>
  <cp:revision>172</cp:revision>
  <cp:lastPrinted>2023-03-15T10:47:32Z</cp:lastPrinted>
  <dcterms:created xsi:type="dcterms:W3CDTF">2021-03-24T14:14:58Z</dcterms:created>
  <dcterms:modified xsi:type="dcterms:W3CDTF">2025-03-10T13:03:50Z</dcterms:modified>
</cp:coreProperties>
</file>